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Gill Sans" panose="020B0604020202020204" charset="0"/>
      <p:regular r:id="rId37"/>
      <p:bold r:id="rId38"/>
    </p:embeddedFont>
    <p:embeddedFont>
      <p:font typeface="Open Sans" panose="020B0606030504020204" pitchFamily="34" charset="0"/>
      <p:regular r:id="rId39"/>
      <p:bold r:id="rId40"/>
      <p:italic r:id="rId41"/>
      <p:boldItalic r:id="rId42"/>
    </p:embeddedFont>
    <p:embeddedFont>
      <p:font typeface="PT Sans" panose="020B05030202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GqYLnsXxczlV6N748JXCKOFpH2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914" autoAdjust="0"/>
  </p:normalViewPr>
  <p:slideViewPr>
    <p:cSldViewPr snapToGrid="0">
      <p:cViewPr varScale="1">
        <p:scale>
          <a:sx n="61" d="100"/>
          <a:sy n="61" d="100"/>
        </p:scale>
        <p:origin x="149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Unified_Modeling_Languag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equence_diagram" TargetMode="External"/><Relationship Id="rId4" Type="http://schemas.openxmlformats.org/officeDocument/2006/relationships/hyperlink" Target="https://en.wikipedia.org/wiki/Class_diagra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Plain_old_Java_objec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efactoring.guru/design-patterns/composi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02122"/>
                </a:solidFill>
                <a:latin typeface="Arial"/>
                <a:ea typeface="Arial"/>
                <a:cs typeface="Arial"/>
                <a:sym typeface="Arial"/>
              </a:rPr>
              <a:t>In the above </a:t>
            </a:r>
            <a:r>
              <a:rPr lang="en-US" b="0" i="0" u="sng" strike="noStrike">
                <a:solidFill>
                  <a:srgbClr val="3366CC"/>
                </a:solidFill>
                <a:latin typeface="Arial"/>
                <a:ea typeface="Arial"/>
                <a:cs typeface="Arial"/>
                <a:sym typeface="Arial"/>
                <a:hlinkClick r:id="rId3">
                  <a:extLst>
                    <a:ext uri="{A12FA001-AC4F-418D-AE19-62706E023703}">
                      <ahyp:hlinkClr xmlns:ahyp="http://schemas.microsoft.com/office/drawing/2018/hyperlinkcolor" val="tx"/>
                    </a:ext>
                  </a:extLst>
                </a:hlinkClick>
              </a:rPr>
              <a:t>UML</a:t>
            </a:r>
            <a:r>
              <a:rPr lang="en-US" b="0" i="0">
                <a:solidFill>
                  <a:srgbClr val="202122"/>
                </a:solidFill>
                <a:latin typeface="Arial"/>
                <a:ea typeface="Arial"/>
                <a:cs typeface="Arial"/>
                <a:sym typeface="Arial"/>
              </a:rPr>
              <a:t> </a:t>
            </a:r>
            <a:r>
              <a:rPr lang="en-US" b="0" i="0" u="sng" strike="noStrike">
                <a:solidFill>
                  <a:srgbClr val="3366CC"/>
                </a:solidFill>
                <a:latin typeface="Arial"/>
                <a:ea typeface="Arial"/>
                <a:cs typeface="Arial"/>
                <a:sym typeface="Arial"/>
                <a:hlinkClick r:id="rId4">
                  <a:extLst>
                    <a:ext uri="{A12FA001-AC4F-418D-AE19-62706E023703}">
                      <ahyp:hlinkClr xmlns:ahyp="http://schemas.microsoft.com/office/drawing/2018/hyperlinkcolor" val="tx"/>
                    </a:ext>
                  </a:extLst>
                </a:hlinkClick>
              </a:rPr>
              <a:t>class diagram</a:t>
            </a:r>
            <a:r>
              <a:rPr lang="en-US" b="0" i="0">
                <a:solidFill>
                  <a:srgbClr val="202122"/>
                </a:solidFill>
                <a:latin typeface="Arial"/>
                <a:ea typeface="Arial"/>
                <a:cs typeface="Arial"/>
                <a:sym typeface="Arial"/>
              </a:rPr>
              <a:t>, the </a:t>
            </a:r>
            <a:r>
              <a:rPr lang="en-US"/>
              <a:t>Director</a:t>
            </a:r>
            <a:r>
              <a:rPr lang="en-US" b="0" i="0">
                <a:solidFill>
                  <a:srgbClr val="202122"/>
                </a:solidFill>
                <a:latin typeface="Arial"/>
                <a:ea typeface="Arial"/>
                <a:cs typeface="Arial"/>
                <a:sym typeface="Arial"/>
              </a:rPr>
              <a:t> class doesn't create and assemble the </a:t>
            </a:r>
            <a:r>
              <a:rPr lang="en-US"/>
              <a:t>ProductA1</a:t>
            </a:r>
            <a:r>
              <a:rPr lang="en-US" b="0" i="0">
                <a:solidFill>
                  <a:srgbClr val="202122"/>
                </a:solidFill>
                <a:latin typeface="Arial"/>
                <a:ea typeface="Arial"/>
                <a:cs typeface="Arial"/>
                <a:sym typeface="Arial"/>
              </a:rPr>
              <a:t> and </a:t>
            </a:r>
            <a:r>
              <a:rPr lang="en-US"/>
              <a:t>ProductB1</a:t>
            </a:r>
            <a:r>
              <a:rPr lang="en-US" b="0" i="0">
                <a:solidFill>
                  <a:srgbClr val="202122"/>
                </a:solidFill>
                <a:latin typeface="Arial"/>
                <a:ea typeface="Arial"/>
                <a:cs typeface="Arial"/>
                <a:sym typeface="Arial"/>
              </a:rPr>
              <a:t> objects directly. Instead, the </a:t>
            </a:r>
            <a:r>
              <a:rPr lang="en-US"/>
              <a:t>Director</a:t>
            </a:r>
            <a:r>
              <a:rPr lang="en-US" b="0" i="0">
                <a:solidFill>
                  <a:srgbClr val="202122"/>
                </a:solidFill>
                <a:latin typeface="Arial"/>
                <a:ea typeface="Arial"/>
                <a:cs typeface="Arial"/>
                <a:sym typeface="Arial"/>
              </a:rPr>
              <a:t> refers to the </a:t>
            </a:r>
            <a:r>
              <a:rPr lang="en-US"/>
              <a:t>Builder</a:t>
            </a:r>
            <a:r>
              <a:rPr lang="en-US" b="0" i="0">
                <a:solidFill>
                  <a:srgbClr val="202122"/>
                </a:solidFill>
                <a:latin typeface="Arial"/>
                <a:ea typeface="Arial"/>
                <a:cs typeface="Arial"/>
                <a:sym typeface="Arial"/>
              </a:rPr>
              <a:t> interface for building (creating and assembling) the parts of a complex object, which makes the </a:t>
            </a:r>
            <a:r>
              <a:rPr lang="en-US"/>
              <a:t>Director</a:t>
            </a:r>
            <a:r>
              <a:rPr lang="en-US" b="0" i="0">
                <a:solidFill>
                  <a:srgbClr val="202122"/>
                </a:solidFill>
                <a:latin typeface="Arial"/>
                <a:ea typeface="Arial"/>
                <a:cs typeface="Arial"/>
                <a:sym typeface="Arial"/>
              </a:rPr>
              <a:t> independent of which concrete classes are instantiated (which representation is created). The </a:t>
            </a:r>
            <a:r>
              <a:rPr lang="en-US"/>
              <a:t>Builder1</a:t>
            </a:r>
            <a:r>
              <a:rPr lang="en-US" b="0" i="0">
                <a:solidFill>
                  <a:srgbClr val="202122"/>
                </a:solidFill>
                <a:latin typeface="Arial"/>
                <a:ea typeface="Arial"/>
                <a:cs typeface="Arial"/>
                <a:sym typeface="Arial"/>
              </a:rPr>
              <a:t> class implements the </a:t>
            </a:r>
            <a:r>
              <a:rPr lang="en-US"/>
              <a:t>Builder</a:t>
            </a:r>
            <a:r>
              <a:rPr lang="en-US" b="0" i="0">
                <a:solidFill>
                  <a:srgbClr val="202122"/>
                </a:solidFill>
                <a:latin typeface="Arial"/>
                <a:ea typeface="Arial"/>
                <a:cs typeface="Arial"/>
                <a:sym typeface="Arial"/>
              </a:rPr>
              <a:t> interface by creating and assembling the </a:t>
            </a:r>
            <a:r>
              <a:rPr lang="en-US"/>
              <a:t>ProductA1</a:t>
            </a:r>
            <a:r>
              <a:rPr lang="en-US" b="0" i="0">
                <a:solidFill>
                  <a:srgbClr val="202122"/>
                </a:solidFill>
                <a:latin typeface="Arial"/>
                <a:ea typeface="Arial"/>
                <a:cs typeface="Arial"/>
                <a:sym typeface="Arial"/>
              </a:rPr>
              <a:t> and </a:t>
            </a:r>
            <a:r>
              <a:rPr lang="en-US"/>
              <a:t>ProductB1</a:t>
            </a:r>
            <a:r>
              <a:rPr lang="en-US" b="0" i="0">
                <a:solidFill>
                  <a:srgbClr val="202122"/>
                </a:solidFill>
                <a:latin typeface="Arial"/>
                <a:ea typeface="Arial"/>
                <a:cs typeface="Arial"/>
                <a:sym typeface="Arial"/>
              </a:rPr>
              <a:t> objects.</a:t>
            </a:r>
            <a:br>
              <a:rPr lang="en-US"/>
            </a:br>
            <a:r>
              <a:rPr lang="en-US" b="0" i="0">
                <a:solidFill>
                  <a:srgbClr val="202122"/>
                </a:solidFill>
                <a:latin typeface="Arial"/>
                <a:ea typeface="Arial"/>
                <a:cs typeface="Arial"/>
                <a:sym typeface="Arial"/>
              </a:rPr>
              <a:t>The </a:t>
            </a:r>
            <a:r>
              <a:rPr lang="en-US" b="0" i="0" u="sng" strike="noStrike">
                <a:solidFill>
                  <a:srgbClr val="3366CC"/>
                </a:solidFill>
                <a:latin typeface="Arial"/>
                <a:ea typeface="Arial"/>
                <a:cs typeface="Arial"/>
                <a:sym typeface="Arial"/>
                <a:hlinkClick r:id="rId3">
                  <a:extLst>
                    <a:ext uri="{A12FA001-AC4F-418D-AE19-62706E023703}">
                      <ahyp:hlinkClr xmlns:ahyp="http://schemas.microsoft.com/office/drawing/2018/hyperlinkcolor" val="tx"/>
                    </a:ext>
                  </a:extLst>
                </a:hlinkClick>
              </a:rPr>
              <a:t>UML</a:t>
            </a:r>
            <a:r>
              <a:rPr lang="en-US" b="0" i="0">
                <a:solidFill>
                  <a:srgbClr val="202122"/>
                </a:solidFill>
                <a:latin typeface="Arial"/>
                <a:ea typeface="Arial"/>
                <a:cs typeface="Arial"/>
                <a:sym typeface="Arial"/>
              </a:rPr>
              <a:t> </a:t>
            </a:r>
            <a:r>
              <a:rPr lang="en-US" b="0" i="0" u="sng" strike="noStrike">
                <a:solidFill>
                  <a:srgbClr val="3366CC"/>
                </a:solidFill>
                <a:latin typeface="Arial"/>
                <a:ea typeface="Arial"/>
                <a:cs typeface="Arial"/>
                <a:sym typeface="Arial"/>
                <a:hlinkClick r:id="rId5">
                  <a:extLst>
                    <a:ext uri="{A12FA001-AC4F-418D-AE19-62706E023703}">
                      <ahyp:hlinkClr xmlns:ahyp="http://schemas.microsoft.com/office/drawing/2018/hyperlinkcolor" val="tx"/>
                    </a:ext>
                  </a:extLst>
                </a:hlinkClick>
              </a:rPr>
              <a:t>sequence diagram</a:t>
            </a:r>
            <a:r>
              <a:rPr lang="en-US" b="0" i="0">
                <a:solidFill>
                  <a:srgbClr val="202122"/>
                </a:solidFill>
                <a:latin typeface="Arial"/>
                <a:ea typeface="Arial"/>
                <a:cs typeface="Arial"/>
                <a:sym typeface="Arial"/>
              </a:rPr>
              <a:t> shows the run-time interactions: The </a:t>
            </a:r>
            <a:r>
              <a:rPr lang="en-US"/>
              <a:t>Director</a:t>
            </a:r>
            <a:r>
              <a:rPr lang="en-US" b="0" i="0">
                <a:solidFill>
                  <a:srgbClr val="202122"/>
                </a:solidFill>
                <a:latin typeface="Arial"/>
                <a:ea typeface="Arial"/>
                <a:cs typeface="Arial"/>
                <a:sym typeface="Arial"/>
              </a:rPr>
              <a:t> object calls </a:t>
            </a:r>
            <a:r>
              <a:rPr lang="en-US"/>
              <a:t>buildPartA()</a:t>
            </a:r>
            <a:r>
              <a:rPr lang="en-US" b="0" i="0">
                <a:solidFill>
                  <a:srgbClr val="202122"/>
                </a:solidFill>
                <a:latin typeface="Arial"/>
                <a:ea typeface="Arial"/>
                <a:cs typeface="Arial"/>
                <a:sym typeface="Arial"/>
              </a:rPr>
              <a:t> on the </a:t>
            </a:r>
            <a:r>
              <a:rPr lang="en-US"/>
              <a:t>Builder1</a:t>
            </a:r>
            <a:r>
              <a:rPr lang="en-US" b="0" i="0">
                <a:solidFill>
                  <a:srgbClr val="202122"/>
                </a:solidFill>
                <a:latin typeface="Arial"/>
                <a:ea typeface="Arial"/>
                <a:cs typeface="Arial"/>
                <a:sym typeface="Arial"/>
              </a:rPr>
              <a:t> object, which creates and assembles the </a:t>
            </a:r>
            <a:r>
              <a:rPr lang="en-US"/>
              <a:t>ProductA1</a:t>
            </a:r>
            <a:r>
              <a:rPr lang="en-US" b="0" i="0">
                <a:solidFill>
                  <a:srgbClr val="202122"/>
                </a:solidFill>
                <a:latin typeface="Arial"/>
                <a:ea typeface="Arial"/>
                <a:cs typeface="Arial"/>
                <a:sym typeface="Arial"/>
              </a:rPr>
              <a:t> object. Thereafter, the </a:t>
            </a:r>
            <a:r>
              <a:rPr lang="en-US"/>
              <a:t>Director</a:t>
            </a:r>
            <a:r>
              <a:rPr lang="en-US" b="0" i="0">
                <a:solidFill>
                  <a:srgbClr val="202122"/>
                </a:solidFill>
                <a:latin typeface="Arial"/>
                <a:ea typeface="Arial"/>
                <a:cs typeface="Arial"/>
                <a:sym typeface="Arial"/>
              </a:rPr>
              <a:t> calls </a:t>
            </a:r>
            <a:r>
              <a:rPr lang="en-US"/>
              <a:t>buildPartB()</a:t>
            </a:r>
            <a:r>
              <a:rPr lang="en-US" b="0" i="0">
                <a:solidFill>
                  <a:srgbClr val="202122"/>
                </a:solidFill>
                <a:latin typeface="Arial"/>
                <a:ea typeface="Arial"/>
                <a:cs typeface="Arial"/>
                <a:sym typeface="Arial"/>
              </a:rPr>
              <a:t> on </a:t>
            </a:r>
            <a:r>
              <a:rPr lang="en-US"/>
              <a:t>Builder1</a:t>
            </a:r>
            <a:r>
              <a:rPr lang="en-US" b="0" i="0">
                <a:solidFill>
                  <a:srgbClr val="202122"/>
                </a:solidFill>
                <a:latin typeface="Arial"/>
                <a:ea typeface="Arial"/>
                <a:cs typeface="Arial"/>
                <a:sym typeface="Arial"/>
              </a:rPr>
              <a:t>, which creates and assembles the </a:t>
            </a:r>
            <a:r>
              <a:rPr lang="en-US"/>
              <a:t>ProductB1</a:t>
            </a:r>
            <a:r>
              <a:rPr lang="en-US" b="0" i="0">
                <a:solidFill>
                  <a:srgbClr val="202122"/>
                </a:solidFill>
                <a:latin typeface="Arial"/>
                <a:ea typeface="Arial"/>
                <a:cs typeface="Arial"/>
                <a:sym typeface="Arial"/>
              </a:rPr>
              <a:t> object.</a:t>
            </a:r>
            <a:endParaR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00"/>
              <a:buFont typeface="Noto Sans Symbols"/>
              <a:buChar char="❑"/>
            </a:pPr>
            <a:r>
              <a:rPr lang="en-US" sz="1200" i="0">
                <a:solidFill>
                  <a:schemeClr val="dk1"/>
                </a:solidFill>
                <a:latin typeface="Times New Roman"/>
                <a:ea typeface="Times New Roman"/>
                <a:cs typeface="Times New Roman"/>
                <a:sym typeface="Times New Roman"/>
              </a:rPr>
              <a:t>The only thing we know is that all burgers share the same structure and contain the same five basic elements in some form. The five elements being: bun, meat, salad, cheese and sauce.</a:t>
            </a:r>
            <a:endParaRPr/>
          </a:p>
          <a:p>
            <a:pPr marL="342900" lvl="0" indent="-254000" algn="l" rtl="0">
              <a:lnSpc>
                <a:spcPct val="100000"/>
              </a:lnSpc>
              <a:spcBef>
                <a:spcPts val="0"/>
              </a:spcBef>
              <a:spcAft>
                <a:spcPts val="0"/>
              </a:spcAft>
              <a:buSzPts val="1400"/>
              <a:buFont typeface="Noto Sans Symbols"/>
              <a:buNone/>
            </a:pPr>
            <a:endParaRPr sz="1200" i="0">
              <a:solidFill>
                <a:schemeClr val="dk1"/>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SzPts val="1400"/>
              <a:buFont typeface="Noto Sans Symbols"/>
              <a:buChar char="❑"/>
            </a:pPr>
            <a:r>
              <a:rPr lang="en-US" sz="1200" i="0">
                <a:solidFill>
                  <a:schemeClr val="dk1"/>
                </a:solidFill>
                <a:latin typeface="Times New Roman"/>
                <a:ea typeface="Times New Roman"/>
                <a:cs typeface="Times New Roman"/>
                <a:sym typeface="Times New Roman"/>
              </a:rPr>
              <a:t>However, each of the elements should be seen as a complex process (e.g. making the secret sauce) and it would therefore be desirable to have these processes hidden away when making different variations of burgers.</a:t>
            </a:r>
            <a:endParaRPr/>
          </a:p>
          <a:p>
            <a:pPr marL="0" lvl="0" indent="0" algn="l" rtl="0">
              <a:lnSpc>
                <a:spcPct val="100000"/>
              </a:lnSpc>
              <a:spcBef>
                <a:spcPts val="0"/>
              </a:spcBef>
              <a:spcAft>
                <a:spcPts val="0"/>
              </a:spcAft>
              <a:buSzPts val="1400"/>
              <a:buNone/>
            </a:pPr>
            <a:endParaRPr/>
          </a:p>
        </p:txBody>
      </p:sp>
      <p:sp>
        <p:nvSpPr>
          <p:cNvPr id="183" name="Google Shape;1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The basic problem that we want to solve is to have a way of making burger objects with the possibility of making different variations in each of the five elements which all burgers consist of.</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The simplest way of achieving this is to create a POJO (Plain Old Java Object – </a:t>
            </a:r>
            <a:r>
              <a:rPr lang="en-US" b="0" i="0" u="sng" strike="noStrike">
                <a:solidFill>
                  <a:srgbClr val="43194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Link</a:t>
            </a:r>
            <a:r>
              <a:rPr lang="en-US" b="0" i="0">
                <a:solidFill>
                  <a:srgbClr val="746B74"/>
                </a:solidFill>
                <a:latin typeface="Open Sans"/>
                <a:ea typeface="Open Sans"/>
                <a:cs typeface="Open Sans"/>
                <a:sym typeface="Open Sans"/>
              </a:rPr>
              <a:t>), which represent the basic functions and fields of a burger object.</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This solves the basic objective of being able to create any variation of burgers on the menu card (e.g. cheeseburger), but it does not hide the processes away or define instructions for how to repeatably build the same burger object simply.</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Constructing the burger object in the main context, as can be seen below, is neither the builder pattern nor clean code.</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Let’s try and see how the builder pattern can solve the same objective, and at the same time handle the additional objectives.</a:t>
            </a:r>
            <a:endParaRPr/>
          </a:p>
          <a:p>
            <a:pPr marL="0" lvl="0" indent="0" algn="l" rtl="0">
              <a:lnSpc>
                <a:spcPct val="100000"/>
              </a:lnSpc>
              <a:spcBef>
                <a:spcPts val="0"/>
              </a:spcBef>
              <a:spcAft>
                <a:spcPts val="0"/>
              </a:spcAft>
              <a:buSzPts val="1400"/>
              <a:buNone/>
            </a:pPr>
            <a:endParaRPr/>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When talking about the builder design pattern, it is important to understand the concept of the Director and the Builder.</a:t>
            </a:r>
            <a:endParaRPr dirty="0"/>
          </a:p>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The director’s job is to invoke the building process of the builder. The builder’s job is to manage the different building procedures associated with each of the different variations of objects, in this case the burgers.</a:t>
            </a:r>
            <a:endParaRPr dirty="0"/>
          </a:p>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The builder pattern consists of two classes, a sub- and super class.</a:t>
            </a:r>
            <a:endParaRPr dirty="0"/>
          </a:p>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The super class is an abstract class which only declares the concrete methods and fields which all sub class have in common. In this case that would be the print method and the burger object field. Additionally, the super class also states the expected process methods that any builder sub class should implement.</a:t>
            </a:r>
            <a:endParaRPr dirty="0"/>
          </a:p>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The sub class, then implements the declared process methods, and uses the super classes’ burger object field to set the five different elements to what is expected from that specific sub class builder.</a:t>
            </a:r>
            <a:endParaRPr dirty="0"/>
          </a:p>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Continuing this pattern makes it possible to create multiple different builder classes, which all know exactly how to build their specific variation of burger, meanwhile still following the common rules of the builder super class.</a:t>
            </a:r>
            <a:endParaRPr dirty="0"/>
          </a:p>
          <a:p>
            <a:pPr marL="457200" lvl="0" indent="-228600" algn="l" rtl="0">
              <a:lnSpc>
                <a:spcPct val="100000"/>
              </a:lnSpc>
              <a:spcBef>
                <a:spcPts val="0"/>
              </a:spcBef>
              <a:spcAft>
                <a:spcPts val="0"/>
              </a:spcAft>
              <a:buSzPts val="1400"/>
              <a:buFont typeface="Noto Sans Symbols"/>
              <a:buChar char="❑"/>
            </a:pPr>
            <a:r>
              <a:rPr lang="en-US" b="0" i="0" dirty="0">
                <a:solidFill>
                  <a:srgbClr val="746B74"/>
                </a:solidFill>
                <a:latin typeface="Open Sans"/>
                <a:ea typeface="Open Sans"/>
                <a:cs typeface="Open Sans"/>
                <a:sym typeface="Open Sans"/>
              </a:rPr>
              <a:t>By invoking the builder through the director, it is thereby possible to swap between builder instances, which is what makes the builder pattern both flexible and practical.</a:t>
            </a:r>
            <a:endParaRPr dirty="0"/>
          </a:p>
          <a:p>
            <a:pPr marL="457200" lvl="0" indent="-228600" algn="l" rtl="0">
              <a:lnSpc>
                <a:spcPct val="100000"/>
              </a:lnSpc>
              <a:spcBef>
                <a:spcPts val="0"/>
              </a:spcBef>
              <a:spcAft>
                <a:spcPts val="0"/>
              </a:spcAft>
              <a:buSzPts val="1400"/>
              <a:buFont typeface="Noto Sans Symbols"/>
              <a:buChar char="❑"/>
            </a:pPr>
            <a:r>
              <a:rPr lang="en-US" b="0" dirty="0"/>
              <a:t>Utilizing the builder design pattern solves the main objective as well as hide the process method and clearly defines how each of the burger builders should </a:t>
            </a:r>
            <a:r>
              <a:rPr lang="en-US" b="0" dirty="0" err="1"/>
              <a:t>work.</a:t>
            </a:r>
            <a:r>
              <a:rPr lang="en-US" b="0" i="0" dirty="0" err="1">
                <a:solidFill>
                  <a:srgbClr val="746B74"/>
                </a:solidFill>
                <a:latin typeface="Open Sans"/>
                <a:ea typeface="Open Sans"/>
                <a:cs typeface="Open Sans"/>
                <a:sym typeface="Open Sans"/>
              </a:rPr>
              <a:t>That</a:t>
            </a:r>
            <a:r>
              <a:rPr lang="en-US" b="0" i="0" dirty="0">
                <a:solidFill>
                  <a:srgbClr val="746B74"/>
                </a:solidFill>
                <a:latin typeface="Open Sans"/>
                <a:ea typeface="Open Sans"/>
                <a:cs typeface="Open Sans"/>
                <a:sym typeface="Open Sans"/>
              </a:rPr>
              <a:t> all sounds great! So, let’s dive into the class diagram and code to see how we actually implement the builder pattern.</a:t>
            </a:r>
            <a:endParaRPr dirty="0"/>
          </a:p>
          <a:p>
            <a:pPr marL="171450" lvl="0" indent="-82550" algn="l" rtl="0">
              <a:lnSpc>
                <a:spcPct val="100000"/>
              </a:lnSpc>
              <a:spcBef>
                <a:spcPts val="0"/>
              </a:spcBef>
              <a:spcAft>
                <a:spcPts val="0"/>
              </a:spcAft>
              <a:buSzPts val="1400"/>
              <a:buFont typeface="Noto Sans Symbols"/>
              <a:buNone/>
            </a:pPr>
            <a:endParaRPr b="0" dirty="0"/>
          </a:p>
        </p:txBody>
      </p:sp>
      <p:sp>
        <p:nvSpPr>
          <p:cNvPr id="198" name="Google Shape;1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2f10dd62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As we learn from the previous section the builder pattern consists of two main class types: the builder and the director. Seen from the context of the program which will be using the builder pattern, we actually only want to be interacting with the director.</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The director will ensure that we build the correct burger object based on which builder we provide it with. This is because inside the director, we set its builder object field (setBuilder-method) and afterwards ask it to build the object based on the provided builder (build-method).</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As previously explain the different builder class all have different variations in terms of the five elements which a burger consists of. But when it comes to everything else, they are all alike since they extend the same super class.</a:t>
            </a:r>
            <a:endParaRPr/>
          </a:p>
          <a:p>
            <a:pPr marL="171450" lvl="0" indent="-82550" algn="l" rtl="0">
              <a:lnSpc>
                <a:spcPct val="100000"/>
              </a:lnSpc>
              <a:spcBef>
                <a:spcPts val="0"/>
              </a:spcBef>
              <a:spcAft>
                <a:spcPts val="0"/>
              </a:spcAft>
              <a:buSzPts val="1400"/>
              <a:buFont typeface="Noto Sans Symbols"/>
              <a:buNone/>
            </a:pPr>
            <a:endParaRPr b="0"/>
          </a:p>
        </p:txBody>
      </p:sp>
      <p:sp>
        <p:nvSpPr>
          <p:cNvPr id="205" name="Google Shape;205;g122f10dd62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As we learn from the previous section the builder pattern consists of two main class types: the builder and the director. Seen from the context of the program which will be using the builder pattern, we actually only want to be interacting with the director.</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The director will ensure that we build the correct burger object based on which builder we provide it with. This is because inside the director, we set its builder object field (setBuilder-method) and afterwards ask it to build the object based on the provided builder (build-method).</a:t>
            </a:r>
            <a:endParaRPr/>
          </a:p>
          <a:p>
            <a:pPr marL="457200" lvl="0" indent="-228600" algn="l" rtl="0">
              <a:lnSpc>
                <a:spcPct val="100000"/>
              </a:lnSpc>
              <a:spcBef>
                <a:spcPts val="0"/>
              </a:spcBef>
              <a:spcAft>
                <a:spcPts val="0"/>
              </a:spcAft>
              <a:buSzPts val="1400"/>
              <a:buFont typeface="Noto Sans Symbols"/>
              <a:buChar char="❑"/>
            </a:pPr>
            <a:r>
              <a:rPr lang="en-US" b="0" i="0">
                <a:solidFill>
                  <a:srgbClr val="746B74"/>
                </a:solidFill>
                <a:latin typeface="Open Sans"/>
                <a:ea typeface="Open Sans"/>
                <a:cs typeface="Open Sans"/>
                <a:sym typeface="Open Sans"/>
              </a:rPr>
              <a:t>As previously explain the different builder class all have different variations in terms of the five elements which a burger consists of. But when it comes to everything else, they are all alike since they extend the same super class.</a:t>
            </a:r>
            <a:endParaRPr/>
          </a:p>
          <a:p>
            <a:pPr marL="171450" lvl="0" indent="-82550" algn="l" rtl="0">
              <a:lnSpc>
                <a:spcPct val="100000"/>
              </a:lnSpc>
              <a:spcBef>
                <a:spcPts val="0"/>
              </a:spcBef>
              <a:spcAft>
                <a:spcPts val="0"/>
              </a:spcAft>
              <a:buSzPts val="1400"/>
              <a:buFont typeface="Noto Sans Symbols"/>
              <a:buNone/>
            </a:pPr>
            <a:endParaRPr b="0"/>
          </a:p>
        </p:txBody>
      </p:sp>
      <p:sp>
        <p:nvSpPr>
          <p:cNvPr id="212" name="Google Shape;2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2f10dd624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22f10dd62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1" i="0">
                <a:solidFill>
                  <a:srgbClr val="444444"/>
                </a:solidFill>
                <a:latin typeface="PT Sans"/>
                <a:ea typeface="PT Sans"/>
                <a:cs typeface="PT Sans"/>
                <a:sym typeface="PT Sans"/>
              </a:rPr>
              <a:t>Use the Builder pato get rid of a “telescoping constructor”.</a:t>
            </a:r>
            <a:endParaRPr/>
          </a:p>
          <a:p>
            <a:pPr marL="457200" lvl="0" indent="-228600" algn="l" rtl="0">
              <a:lnSpc>
                <a:spcPct val="100000"/>
              </a:lnSpc>
              <a:spcBef>
                <a:spcPts val="0"/>
              </a:spcBef>
              <a:spcAft>
                <a:spcPts val="0"/>
              </a:spcAft>
              <a:buSzPts val="1400"/>
              <a:buNone/>
            </a:pPr>
            <a:r>
              <a:rPr lang="en-US" b="0" i="0">
                <a:solidFill>
                  <a:srgbClr val="444444"/>
                </a:solidFill>
                <a:latin typeface="PT Sans"/>
                <a:ea typeface="PT Sans"/>
                <a:cs typeface="PT Sans"/>
                <a:sym typeface="PT Sans"/>
              </a:rPr>
              <a:t> Say you have a constructor with ten optional parameters. Calling such a beast is very inconvenient; therefore, you overload the constructor and create several shorter versions with fewer parameters. These constructors still refer to the main one, passing some default values into any omitted parameters.</a:t>
            </a:r>
            <a:endParaRPr/>
          </a:p>
          <a:p>
            <a:pPr marL="457200" lvl="0" indent="-228600" algn="ctr" rtl="0">
              <a:lnSpc>
                <a:spcPct val="100000"/>
              </a:lnSpc>
              <a:spcBef>
                <a:spcPts val="0"/>
              </a:spcBef>
              <a:spcAft>
                <a:spcPts val="0"/>
              </a:spcAft>
              <a:buSzPts val="1400"/>
              <a:buNone/>
            </a:pPr>
            <a:r>
              <a:rPr lang="en-US" b="1" i="0">
                <a:solidFill>
                  <a:srgbClr val="000000"/>
                </a:solidFill>
                <a:latin typeface="PT Sans"/>
                <a:ea typeface="PT Sans"/>
                <a:cs typeface="PT Sans"/>
                <a:sym typeface="PT Sans"/>
              </a:rPr>
              <a:t>class</a:t>
            </a:r>
            <a:r>
              <a:rPr lang="en-US" b="0" i="0">
                <a:solidFill>
                  <a:srgbClr val="444444"/>
                </a:solidFill>
                <a:latin typeface="PT Sans"/>
                <a:ea typeface="PT Sans"/>
                <a:cs typeface="PT Sans"/>
                <a:sym typeface="PT Sans"/>
              </a:rPr>
              <a:t> </a:t>
            </a:r>
            <a:r>
              <a:rPr lang="en-US" b="1" i="0">
                <a:solidFill>
                  <a:srgbClr val="990000"/>
                </a:solidFill>
                <a:latin typeface="PT Sans"/>
                <a:ea typeface="PT Sans"/>
                <a:cs typeface="PT Sans"/>
                <a:sym typeface="PT Sans"/>
              </a:rPr>
              <a:t>Pizza</a:t>
            </a:r>
            <a:r>
              <a:rPr lang="en-US" b="0" i="0">
                <a:solidFill>
                  <a:srgbClr val="444444"/>
                </a:solidFill>
                <a:latin typeface="PT Sans"/>
                <a:ea typeface="PT Sans"/>
                <a:cs typeface="PT Sans"/>
                <a:sym typeface="PT Sans"/>
              </a:rPr>
              <a:t> { </a:t>
            </a:r>
            <a:r>
              <a:rPr lang="en-US" b="0" i="0">
                <a:solidFill>
                  <a:srgbClr val="000000"/>
                </a:solidFill>
                <a:latin typeface="PT Sans"/>
                <a:ea typeface="PT Sans"/>
                <a:cs typeface="PT Sans"/>
                <a:sym typeface="PT Sans"/>
              </a:rPr>
              <a:t>Pizza</a:t>
            </a:r>
            <a:r>
              <a:rPr lang="en-US" b="0" i="0">
                <a:solidFill>
                  <a:srgbClr val="444444"/>
                </a:solidFill>
                <a:latin typeface="PT Sans"/>
                <a:ea typeface="PT Sans"/>
                <a:cs typeface="PT Sans"/>
                <a:sym typeface="PT Sans"/>
              </a:rPr>
              <a:t>(</a:t>
            </a:r>
            <a:r>
              <a:rPr lang="en-US" b="1" i="0">
                <a:solidFill>
                  <a:srgbClr val="000000"/>
                </a:solidFill>
                <a:latin typeface="PT Sans"/>
                <a:ea typeface="PT Sans"/>
                <a:cs typeface="PT Sans"/>
                <a:sym typeface="PT Sans"/>
              </a:rPr>
              <a:t>int</a:t>
            </a:r>
            <a:r>
              <a:rPr lang="en-US" b="0" i="0">
                <a:solidFill>
                  <a:srgbClr val="444444"/>
                </a:solidFill>
                <a:latin typeface="PT Sans"/>
                <a:ea typeface="PT Sans"/>
                <a:cs typeface="PT Sans"/>
                <a:sym typeface="PT Sans"/>
              </a:rPr>
              <a:t> </a:t>
            </a:r>
            <a:r>
              <a:rPr lang="en-US" b="0" i="0">
                <a:solidFill>
                  <a:srgbClr val="000000"/>
                </a:solidFill>
                <a:latin typeface="PT Sans"/>
                <a:ea typeface="PT Sans"/>
                <a:cs typeface="PT Sans"/>
                <a:sym typeface="PT Sans"/>
              </a:rPr>
              <a:t>size</a:t>
            </a:r>
            <a:r>
              <a:rPr lang="en-US" b="0" i="0">
                <a:solidFill>
                  <a:srgbClr val="444444"/>
                </a:solidFill>
                <a:latin typeface="PT Sans"/>
                <a:ea typeface="PT Sans"/>
                <a:cs typeface="PT Sans"/>
                <a:sym typeface="PT Sans"/>
              </a:rPr>
              <a:t>) { ... } </a:t>
            </a:r>
            <a:r>
              <a:rPr lang="en-US" b="0" i="0">
                <a:solidFill>
                  <a:srgbClr val="000000"/>
                </a:solidFill>
                <a:latin typeface="PT Sans"/>
                <a:ea typeface="PT Sans"/>
                <a:cs typeface="PT Sans"/>
                <a:sym typeface="PT Sans"/>
              </a:rPr>
              <a:t>Pizza</a:t>
            </a:r>
            <a:r>
              <a:rPr lang="en-US" b="0" i="0">
                <a:solidFill>
                  <a:srgbClr val="444444"/>
                </a:solidFill>
                <a:latin typeface="PT Sans"/>
                <a:ea typeface="PT Sans"/>
                <a:cs typeface="PT Sans"/>
                <a:sym typeface="PT Sans"/>
              </a:rPr>
              <a:t>(</a:t>
            </a:r>
            <a:r>
              <a:rPr lang="en-US" b="1" i="0">
                <a:solidFill>
                  <a:srgbClr val="000000"/>
                </a:solidFill>
                <a:latin typeface="PT Sans"/>
                <a:ea typeface="PT Sans"/>
                <a:cs typeface="PT Sans"/>
                <a:sym typeface="PT Sans"/>
              </a:rPr>
              <a:t>int</a:t>
            </a:r>
            <a:r>
              <a:rPr lang="en-US" b="0" i="0">
                <a:solidFill>
                  <a:srgbClr val="444444"/>
                </a:solidFill>
                <a:latin typeface="PT Sans"/>
                <a:ea typeface="PT Sans"/>
                <a:cs typeface="PT Sans"/>
                <a:sym typeface="PT Sans"/>
              </a:rPr>
              <a:t> </a:t>
            </a:r>
            <a:r>
              <a:rPr lang="en-US" b="0" i="0">
                <a:solidFill>
                  <a:srgbClr val="000000"/>
                </a:solidFill>
                <a:latin typeface="PT Sans"/>
                <a:ea typeface="PT Sans"/>
                <a:cs typeface="PT Sans"/>
                <a:sym typeface="PT Sans"/>
              </a:rPr>
              <a:t>size</a:t>
            </a:r>
            <a:r>
              <a:rPr lang="en-US" b="0" i="0">
                <a:solidFill>
                  <a:srgbClr val="444444"/>
                </a:solidFill>
                <a:latin typeface="PT Sans"/>
                <a:ea typeface="PT Sans"/>
                <a:cs typeface="PT Sans"/>
                <a:sym typeface="PT Sans"/>
              </a:rPr>
              <a:t>, </a:t>
            </a:r>
            <a:r>
              <a:rPr lang="en-US" b="1" i="0">
                <a:solidFill>
                  <a:srgbClr val="000000"/>
                </a:solidFill>
                <a:latin typeface="PT Sans"/>
                <a:ea typeface="PT Sans"/>
                <a:cs typeface="PT Sans"/>
                <a:sym typeface="PT Sans"/>
              </a:rPr>
              <a:t>boolean</a:t>
            </a:r>
            <a:r>
              <a:rPr lang="en-US" b="0" i="0">
                <a:solidFill>
                  <a:srgbClr val="444444"/>
                </a:solidFill>
                <a:latin typeface="PT Sans"/>
                <a:ea typeface="PT Sans"/>
                <a:cs typeface="PT Sans"/>
                <a:sym typeface="PT Sans"/>
              </a:rPr>
              <a:t> </a:t>
            </a:r>
            <a:r>
              <a:rPr lang="en-US" b="0" i="0">
                <a:solidFill>
                  <a:srgbClr val="000000"/>
                </a:solidFill>
                <a:latin typeface="PT Sans"/>
                <a:ea typeface="PT Sans"/>
                <a:cs typeface="PT Sans"/>
                <a:sym typeface="PT Sans"/>
              </a:rPr>
              <a:t>cheese</a:t>
            </a:r>
            <a:r>
              <a:rPr lang="en-US" b="0" i="0">
                <a:solidFill>
                  <a:srgbClr val="444444"/>
                </a:solidFill>
                <a:latin typeface="PT Sans"/>
                <a:ea typeface="PT Sans"/>
                <a:cs typeface="PT Sans"/>
                <a:sym typeface="PT Sans"/>
              </a:rPr>
              <a:t>) { ... } </a:t>
            </a:r>
            <a:r>
              <a:rPr lang="en-US" b="0" i="0">
                <a:solidFill>
                  <a:srgbClr val="000000"/>
                </a:solidFill>
                <a:latin typeface="PT Sans"/>
                <a:ea typeface="PT Sans"/>
                <a:cs typeface="PT Sans"/>
                <a:sym typeface="PT Sans"/>
              </a:rPr>
              <a:t>Pizza</a:t>
            </a:r>
            <a:r>
              <a:rPr lang="en-US" b="0" i="0">
                <a:solidFill>
                  <a:srgbClr val="444444"/>
                </a:solidFill>
                <a:latin typeface="PT Sans"/>
                <a:ea typeface="PT Sans"/>
                <a:cs typeface="PT Sans"/>
                <a:sym typeface="PT Sans"/>
              </a:rPr>
              <a:t>(</a:t>
            </a:r>
            <a:r>
              <a:rPr lang="en-US" b="1" i="0">
                <a:solidFill>
                  <a:srgbClr val="000000"/>
                </a:solidFill>
                <a:latin typeface="PT Sans"/>
                <a:ea typeface="PT Sans"/>
                <a:cs typeface="PT Sans"/>
                <a:sym typeface="PT Sans"/>
              </a:rPr>
              <a:t>int</a:t>
            </a:r>
            <a:r>
              <a:rPr lang="en-US" b="0" i="0">
                <a:solidFill>
                  <a:srgbClr val="444444"/>
                </a:solidFill>
                <a:latin typeface="PT Sans"/>
                <a:ea typeface="PT Sans"/>
                <a:cs typeface="PT Sans"/>
                <a:sym typeface="PT Sans"/>
              </a:rPr>
              <a:t> </a:t>
            </a:r>
            <a:r>
              <a:rPr lang="en-US" b="0" i="0">
                <a:solidFill>
                  <a:srgbClr val="000000"/>
                </a:solidFill>
                <a:latin typeface="PT Sans"/>
                <a:ea typeface="PT Sans"/>
                <a:cs typeface="PT Sans"/>
                <a:sym typeface="PT Sans"/>
              </a:rPr>
              <a:t>size</a:t>
            </a:r>
            <a:r>
              <a:rPr lang="en-US" b="0" i="0">
                <a:solidFill>
                  <a:srgbClr val="444444"/>
                </a:solidFill>
                <a:latin typeface="PT Sans"/>
                <a:ea typeface="PT Sans"/>
                <a:cs typeface="PT Sans"/>
                <a:sym typeface="PT Sans"/>
              </a:rPr>
              <a:t>, </a:t>
            </a:r>
            <a:r>
              <a:rPr lang="en-US" b="1" i="0">
                <a:solidFill>
                  <a:srgbClr val="000000"/>
                </a:solidFill>
                <a:latin typeface="PT Sans"/>
                <a:ea typeface="PT Sans"/>
                <a:cs typeface="PT Sans"/>
                <a:sym typeface="PT Sans"/>
              </a:rPr>
              <a:t>boolean</a:t>
            </a:r>
            <a:r>
              <a:rPr lang="en-US" b="0" i="0">
                <a:solidFill>
                  <a:srgbClr val="444444"/>
                </a:solidFill>
                <a:latin typeface="PT Sans"/>
                <a:ea typeface="PT Sans"/>
                <a:cs typeface="PT Sans"/>
                <a:sym typeface="PT Sans"/>
              </a:rPr>
              <a:t> </a:t>
            </a:r>
            <a:r>
              <a:rPr lang="en-US" b="0" i="0">
                <a:solidFill>
                  <a:srgbClr val="000000"/>
                </a:solidFill>
                <a:latin typeface="PT Sans"/>
                <a:ea typeface="PT Sans"/>
                <a:cs typeface="PT Sans"/>
                <a:sym typeface="PT Sans"/>
              </a:rPr>
              <a:t>cheese</a:t>
            </a:r>
            <a:r>
              <a:rPr lang="en-US" b="0" i="0">
                <a:solidFill>
                  <a:srgbClr val="444444"/>
                </a:solidFill>
                <a:latin typeface="PT Sans"/>
                <a:ea typeface="PT Sans"/>
                <a:cs typeface="PT Sans"/>
                <a:sym typeface="PT Sans"/>
              </a:rPr>
              <a:t>, </a:t>
            </a:r>
            <a:r>
              <a:rPr lang="en-US" b="1" i="0">
                <a:solidFill>
                  <a:srgbClr val="000000"/>
                </a:solidFill>
                <a:latin typeface="PT Sans"/>
                <a:ea typeface="PT Sans"/>
                <a:cs typeface="PT Sans"/>
                <a:sym typeface="PT Sans"/>
              </a:rPr>
              <a:t>boolean</a:t>
            </a:r>
            <a:r>
              <a:rPr lang="en-US" b="0" i="0">
                <a:solidFill>
                  <a:srgbClr val="444444"/>
                </a:solidFill>
                <a:latin typeface="PT Sans"/>
                <a:ea typeface="PT Sans"/>
                <a:cs typeface="PT Sans"/>
                <a:sym typeface="PT Sans"/>
              </a:rPr>
              <a:t> </a:t>
            </a:r>
            <a:r>
              <a:rPr lang="en-US" b="0" i="0">
                <a:solidFill>
                  <a:srgbClr val="000000"/>
                </a:solidFill>
                <a:latin typeface="PT Sans"/>
                <a:ea typeface="PT Sans"/>
                <a:cs typeface="PT Sans"/>
                <a:sym typeface="PT Sans"/>
              </a:rPr>
              <a:t>pepperoni</a:t>
            </a:r>
            <a:r>
              <a:rPr lang="en-US" b="0" i="0">
                <a:solidFill>
                  <a:srgbClr val="444444"/>
                </a:solidFill>
                <a:latin typeface="PT Sans"/>
                <a:ea typeface="PT Sans"/>
                <a:cs typeface="PT Sans"/>
                <a:sym typeface="PT Sans"/>
              </a:rPr>
              <a:t>) { ... } </a:t>
            </a:r>
            <a:r>
              <a:rPr lang="en-US" b="0" i="0">
                <a:solidFill>
                  <a:srgbClr val="009900"/>
                </a:solidFill>
                <a:latin typeface="PT Sans"/>
                <a:ea typeface="PT Sans"/>
                <a:cs typeface="PT Sans"/>
                <a:sym typeface="PT Sans"/>
              </a:rPr>
              <a:t>// ...</a:t>
            </a:r>
            <a:r>
              <a:rPr lang="en-US" b="0" i="0">
                <a:solidFill>
                  <a:srgbClr val="444444"/>
                </a:solidFill>
                <a:latin typeface="PT Sans"/>
                <a:ea typeface="PT Sans"/>
                <a:cs typeface="PT Sans"/>
                <a:sym typeface="PT Sans"/>
              </a:rPr>
              <a:t> Creating such a monster is only possible in languages that support method overloading, such as C# or Java.</a:t>
            </a:r>
            <a:endParaRPr/>
          </a:p>
          <a:p>
            <a:pPr marL="457200" lvl="0" indent="-228600" algn="l" rtl="0">
              <a:lnSpc>
                <a:spcPct val="100000"/>
              </a:lnSpc>
              <a:spcBef>
                <a:spcPts val="0"/>
              </a:spcBef>
              <a:spcAft>
                <a:spcPts val="0"/>
              </a:spcAft>
              <a:buSzPts val="1400"/>
              <a:buNone/>
            </a:pPr>
            <a:r>
              <a:rPr lang="en-US" b="0" i="0">
                <a:solidFill>
                  <a:srgbClr val="444444"/>
                </a:solidFill>
                <a:latin typeface="PT Sans"/>
                <a:ea typeface="PT Sans"/>
                <a:cs typeface="PT Sans"/>
                <a:sym typeface="PT Sans"/>
              </a:rPr>
              <a:t>The Builder pattern lets you build objects step by step, using only those steps that you really need. After implementing the pattern, you don’t have to cram dozens of parameters into your constructors anymore.</a:t>
            </a:r>
            <a:endParaRPr/>
          </a:p>
          <a:p>
            <a:pPr marL="457200" lvl="0" indent="-228600" algn="l" rtl="0">
              <a:lnSpc>
                <a:spcPct val="100000"/>
              </a:lnSpc>
              <a:spcBef>
                <a:spcPts val="0"/>
              </a:spcBef>
              <a:spcAft>
                <a:spcPts val="0"/>
              </a:spcAft>
              <a:buSzPts val="1400"/>
              <a:buNone/>
            </a:pPr>
            <a:r>
              <a:rPr lang="en-US" b="1" i="0">
                <a:solidFill>
                  <a:srgbClr val="444444"/>
                </a:solidFill>
                <a:latin typeface="PT Sans"/>
                <a:ea typeface="PT Sans"/>
                <a:cs typeface="PT Sans"/>
                <a:sym typeface="PT Sans"/>
              </a:rPr>
              <a:t> Use the Builder pattern when you want your code to be able to create different representations of some product (for example, stone and wooden houses).</a:t>
            </a:r>
            <a:endParaRPr/>
          </a:p>
          <a:p>
            <a:pPr marL="457200" lvl="0" indent="-228600" algn="l" rtl="0">
              <a:lnSpc>
                <a:spcPct val="100000"/>
              </a:lnSpc>
              <a:spcBef>
                <a:spcPts val="0"/>
              </a:spcBef>
              <a:spcAft>
                <a:spcPts val="0"/>
              </a:spcAft>
              <a:buSzPts val="1400"/>
              <a:buNone/>
            </a:pPr>
            <a:r>
              <a:rPr lang="en-US" b="0" i="0">
                <a:solidFill>
                  <a:srgbClr val="444444"/>
                </a:solidFill>
                <a:latin typeface="PT Sans"/>
                <a:ea typeface="PT Sans"/>
                <a:cs typeface="PT Sans"/>
                <a:sym typeface="PT Sans"/>
              </a:rPr>
              <a:t> The Builder pattern can be applied when construction of various representations of the product involves similar steps that differ only in the details.</a:t>
            </a:r>
            <a:endParaRPr/>
          </a:p>
          <a:p>
            <a:pPr marL="457200" lvl="0" indent="-228600" algn="l" rtl="0">
              <a:lnSpc>
                <a:spcPct val="100000"/>
              </a:lnSpc>
              <a:spcBef>
                <a:spcPts val="0"/>
              </a:spcBef>
              <a:spcAft>
                <a:spcPts val="0"/>
              </a:spcAft>
              <a:buSzPts val="1400"/>
              <a:buNone/>
            </a:pPr>
            <a:r>
              <a:rPr lang="en-US" b="0" i="0">
                <a:solidFill>
                  <a:srgbClr val="444444"/>
                </a:solidFill>
                <a:latin typeface="PT Sans"/>
                <a:ea typeface="PT Sans"/>
                <a:cs typeface="PT Sans"/>
                <a:sym typeface="PT Sans"/>
              </a:rPr>
              <a:t>The base builder interface defines all possible construction steps, and concrete builders implement these steps to construct particular representations of the product. Meanwhile, the director class guides the order of construction.</a:t>
            </a:r>
            <a:endParaRPr/>
          </a:p>
          <a:p>
            <a:pPr marL="457200" lvl="0" indent="-228600" algn="l" rtl="0">
              <a:lnSpc>
                <a:spcPct val="100000"/>
              </a:lnSpc>
              <a:spcBef>
                <a:spcPts val="0"/>
              </a:spcBef>
              <a:spcAft>
                <a:spcPts val="0"/>
              </a:spcAft>
              <a:buSzPts val="1400"/>
              <a:buNone/>
            </a:pPr>
            <a:r>
              <a:rPr lang="en-US" b="1" i="0">
                <a:solidFill>
                  <a:srgbClr val="444444"/>
                </a:solidFill>
                <a:latin typeface="PT Sans"/>
                <a:ea typeface="PT Sans"/>
                <a:cs typeface="PT Sans"/>
                <a:sym typeface="PT Sans"/>
              </a:rPr>
              <a:t> Use the Builder to construct </a:t>
            </a:r>
            <a:r>
              <a:rPr lang="en-US" b="1" i="0" u="sng" strike="noStrike">
                <a:solidFill>
                  <a:srgbClr val="444444"/>
                </a:solidFill>
                <a:latin typeface="PT Sans"/>
                <a:ea typeface="PT Sans"/>
                <a:cs typeface="PT Sans"/>
                <a:sym typeface="PT Sans"/>
                <a:hlinkClick r:id="rId3">
                  <a:extLst>
                    <a:ext uri="{A12FA001-AC4F-418D-AE19-62706E023703}">
                      <ahyp:hlinkClr xmlns:ahyp="http://schemas.microsoft.com/office/drawing/2018/hyperlinkcolor" val="tx"/>
                    </a:ext>
                  </a:extLst>
                </a:hlinkClick>
              </a:rPr>
              <a:t>Composite</a:t>
            </a:r>
            <a:r>
              <a:rPr lang="en-US" b="1" i="0">
                <a:solidFill>
                  <a:srgbClr val="444444"/>
                </a:solidFill>
                <a:latin typeface="PT Sans"/>
                <a:ea typeface="PT Sans"/>
                <a:cs typeface="PT Sans"/>
                <a:sym typeface="PT Sans"/>
              </a:rPr>
              <a:t> trees or other complex objects.</a:t>
            </a:r>
            <a:endParaRPr/>
          </a:p>
          <a:p>
            <a:pPr marL="457200" lvl="0" indent="-228600" algn="l" rtl="0">
              <a:lnSpc>
                <a:spcPct val="100000"/>
              </a:lnSpc>
              <a:spcBef>
                <a:spcPts val="0"/>
              </a:spcBef>
              <a:spcAft>
                <a:spcPts val="0"/>
              </a:spcAft>
              <a:buSzPts val="1400"/>
              <a:buNone/>
            </a:pPr>
            <a:r>
              <a:rPr lang="en-US" b="0" i="0">
                <a:solidFill>
                  <a:srgbClr val="444444"/>
                </a:solidFill>
                <a:latin typeface="PT Sans"/>
                <a:ea typeface="PT Sans"/>
                <a:cs typeface="PT Sans"/>
                <a:sym typeface="PT Sans"/>
              </a:rPr>
              <a:t> The Builder pattern lets you construct products step-by-step. You could defer execution of some steps without breaking the final product. You can even call steps recursively, which comes in handy when you need to build an object tree.</a:t>
            </a:r>
            <a:endParaRPr/>
          </a:p>
          <a:p>
            <a:pPr marL="457200" lvl="0" indent="-228600" algn="l" rtl="0">
              <a:lnSpc>
                <a:spcPct val="100000"/>
              </a:lnSpc>
              <a:spcBef>
                <a:spcPts val="0"/>
              </a:spcBef>
              <a:spcAft>
                <a:spcPts val="0"/>
              </a:spcAft>
              <a:buSzPts val="1400"/>
              <a:buNone/>
            </a:pPr>
            <a:r>
              <a:rPr lang="en-US" b="0" i="0">
                <a:solidFill>
                  <a:srgbClr val="444444"/>
                </a:solidFill>
                <a:latin typeface="PT Sans"/>
                <a:ea typeface="PT Sans"/>
                <a:cs typeface="PT Sans"/>
                <a:sym typeface="PT Sans"/>
              </a:rPr>
              <a:t>A builder doesn’t expose </a:t>
            </a:r>
            <a:r>
              <a:rPr lang="en-US" b="1" i="0">
                <a:solidFill>
                  <a:srgbClr val="444444"/>
                </a:solidFill>
                <a:latin typeface="PT Sans"/>
                <a:ea typeface="PT Sans"/>
                <a:cs typeface="PT Sans"/>
                <a:sym typeface="PT Sans"/>
              </a:rPr>
              <a:t>tern t</a:t>
            </a:r>
            <a:r>
              <a:rPr lang="en-US" b="0" i="0">
                <a:solidFill>
                  <a:srgbClr val="444444"/>
                </a:solidFill>
                <a:latin typeface="PT Sans"/>
                <a:ea typeface="PT Sans"/>
                <a:cs typeface="PT Sans"/>
                <a:sym typeface="PT Sans"/>
              </a:rPr>
              <a:t>the unfinished product while running construction steps. This prevents the client code from fetching an incomplete result.</a:t>
            </a:r>
            <a:endParaRPr/>
          </a:p>
          <a:p>
            <a:pPr marL="0" lvl="0" indent="0" algn="l" rtl="0">
              <a:lnSpc>
                <a:spcPct val="100000"/>
              </a:lnSpc>
              <a:spcBef>
                <a:spcPts val="0"/>
              </a:spcBef>
              <a:spcAft>
                <a:spcPts val="0"/>
              </a:spcAft>
              <a:buSzPts val="1400"/>
              <a:buNone/>
            </a:pPr>
            <a:endParaRPr/>
          </a:p>
        </p:txBody>
      </p:sp>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0"/>
              </a:spcBef>
              <a:spcAft>
                <a:spcPts val="0"/>
              </a:spcAft>
              <a:buSzPts val="1400"/>
              <a:buNone/>
            </a:pPr>
            <a:r>
              <a:rPr lang="en-US">
                <a:latin typeface="Gill Sans"/>
                <a:ea typeface="Gill Sans"/>
                <a:cs typeface="Gill Sans"/>
                <a:sym typeface="Gill Sans"/>
              </a:rPr>
              <a:t>Builder</a:t>
            </a:r>
            <a:br>
              <a:rPr lang="en-US">
                <a:latin typeface="Gill Sans"/>
                <a:ea typeface="Gill Sans"/>
                <a:cs typeface="Gill Sans"/>
                <a:sym typeface="Gill Sans"/>
              </a:rPr>
            </a:br>
            <a:r>
              <a:rPr lang="en-US" sz="1200">
                <a:latin typeface="Gill Sans"/>
                <a:ea typeface="Gill Sans"/>
                <a:cs typeface="Gill Sans"/>
                <a:sym typeface="Gill Sans"/>
              </a:rPr>
              <a:t>Specifies an abstract interface for creating parts of a Product object</a:t>
            </a:r>
            <a:endParaRPr/>
          </a:p>
          <a:p>
            <a:pPr marL="457200" lvl="0" indent="-228600" algn="l" rtl="0">
              <a:lnSpc>
                <a:spcPct val="90000"/>
              </a:lnSpc>
              <a:spcBef>
                <a:spcPts val="0"/>
              </a:spcBef>
              <a:spcAft>
                <a:spcPts val="0"/>
              </a:spcAft>
              <a:buSzPts val="1400"/>
              <a:buNone/>
            </a:pPr>
            <a:r>
              <a:rPr lang="en-US">
                <a:latin typeface="Gill Sans"/>
                <a:ea typeface="Gill Sans"/>
                <a:cs typeface="Gill Sans"/>
                <a:sym typeface="Gill Sans"/>
              </a:rPr>
              <a:t>ConcreteBuilder </a:t>
            </a:r>
            <a:endParaRPr/>
          </a:p>
          <a:p>
            <a:pPr marL="457200" lvl="0" indent="-228600" algn="l" rtl="0">
              <a:lnSpc>
                <a:spcPct val="90000"/>
              </a:lnSpc>
              <a:spcBef>
                <a:spcPts val="0"/>
              </a:spcBef>
              <a:spcAft>
                <a:spcPts val="0"/>
              </a:spcAft>
              <a:buSzPts val="1400"/>
              <a:buFont typeface="Gill Sans"/>
              <a:buNone/>
            </a:pPr>
            <a:r>
              <a:rPr lang="en-US" sz="1200">
                <a:latin typeface="Gill Sans"/>
                <a:ea typeface="Gill Sans"/>
                <a:cs typeface="Gill Sans"/>
                <a:sym typeface="Gill Sans"/>
              </a:rPr>
              <a:t>	Constructs and assembles parts of the product by implementing the Builder interface</a:t>
            </a:r>
            <a:endParaRPr/>
          </a:p>
          <a:p>
            <a:pPr marL="457200" lvl="0" indent="-228600" algn="l" rtl="0">
              <a:lnSpc>
                <a:spcPct val="90000"/>
              </a:lnSpc>
              <a:spcBef>
                <a:spcPts val="0"/>
              </a:spcBef>
              <a:spcAft>
                <a:spcPts val="0"/>
              </a:spcAft>
              <a:buSzPts val="1400"/>
              <a:buNone/>
            </a:pPr>
            <a:r>
              <a:rPr lang="en-US">
                <a:latin typeface="Gill Sans"/>
                <a:ea typeface="Gill Sans"/>
                <a:cs typeface="Gill Sans"/>
                <a:sym typeface="Gill Sans"/>
              </a:rPr>
              <a:t>Director</a:t>
            </a:r>
            <a:endParaRPr/>
          </a:p>
          <a:p>
            <a:pPr marL="457200" lvl="0" indent="-228600" algn="l" rtl="0">
              <a:lnSpc>
                <a:spcPct val="90000"/>
              </a:lnSpc>
              <a:spcBef>
                <a:spcPts val="0"/>
              </a:spcBef>
              <a:spcAft>
                <a:spcPts val="0"/>
              </a:spcAft>
              <a:buSzPts val="1400"/>
              <a:buFont typeface="Gill Sans"/>
              <a:buNone/>
            </a:pPr>
            <a:r>
              <a:rPr lang="en-US" sz="1200">
                <a:latin typeface="Gill Sans"/>
                <a:ea typeface="Gill Sans"/>
                <a:cs typeface="Gill Sans"/>
                <a:sym typeface="Gill Sans"/>
              </a:rPr>
              <a:t>	Constructs an object using the Builder interface</a:t>
            </a:r>
            <a:endParaRPr/>
          </a:p>
          <a:p>
            <a:pPr marL="457200" lvl="0" indent="-228600" algn="l" rtl="0">
              <a:lnSpc>
                <a:spcPct val="90000"/>
              </a:lnSpc>
              <a:spcBef>
                <a:spcPts val="0"/>
              </a:spcBef>
              <a:spcAft>
                <a:spcPts val="0"/>
              </a:spcAft>
              <a:buSzPts val="1400"/>
              <a:buNone/>
            </a:pPr>
            <a:r>
              <a:rPr lang="en-US">
                <a:latin typeface="Gill Sans"/>
                <a:ea typeface="Gill Sans"/>
                <a:cs typeface="Gill Sans"/>
                <a:sym typeface="Gill Sans"/>
              </a:rPr>
              <a:t>Product </a:t>
            </a:r>
            <a:endParaRPr/>
          </a:p>
          <a:p>
            <a:pPr marL="457200" lvl="0" indent="-228600" algn="l" rtl="0">
              <a:lnSpc>
                <a:spcPct val="90000"/>
              </a:lnSpc>
              <a:spcBef>
                <a:spcPts val="0"/>
              </a:spcBef>
              <a:spcAft>
                <a:spcPts val="0"/>
              </a:spcAft>
              <a:buSzPts val="1400"/>
              <a:buFont typeface="Gill Sans"/>
              <a:buNone/>
            </a:pPr>
            <a:r>
              <a:rPr lang="en-US" sz="1200">
                <a:latin typeface="Gill Sans"/>
                <a:ea typeface="Gill Sans"/>
                <a:cs typeface="Gill Sans"/>
                <a:sym typeface="Gill Sans"/>
              </a:rPr>
              <a:t>	Represents the complex </a:t>
            </a:r>
            <a:br>
              <a:rPr lang="en-US" sz="1200">
                <a:latin typeface="Gill Sans"/>
                <a:ea typeface="Gill Sans"/>
                <a:cs typeface="Gill Sans"/>
                <a:sym typeface="Gill Sans"/>
              </a:rPr>
            </a:br>
            <a:r>
              <a:rPr lang="en-US" sz="1200">
                <a:latin typeface="Gill Sans"/>
                <a:ea typeface="Gill Sans"/>
                <a:cs typeface="Gill Sans"/>
                <a:sym typeface="Gill Sans"/>
              </a:rPr>
              <a:t>object under construction</a:t>
            </a:r>
            <a:br>
              <a:rPr lang="en-US" sz="1200">
                <a:latin typeface="Gill Sans"/>
                <a:ea typeface="Gill Sans"/>
                <a:cs typeface="Gill Sans"/>
                <a:sym typeface="Gill Sans"/>
              </a:rPr>
            </a:br>
            <a:br>
              <a:rPr lang="en-US" sz="1200">
                <a:latin typeface="Gill Sans"/>
                <a:ea typeface="Gill Sans"/>
                <a:cs typeface="Gill Sans"/>
                <a:sym typeface="Gill Sans"/>
              </a:rPr>
            </a:br>
            <a:r>
              <a:rPr lang="en-US" sz="1200">
                <a:latin typeface="Gill Sans"/>
                <a:ea typeface="Gill Sans"/>
                <a:cs typeface="Gill Sans"/>
                <a:sym typeface="Gill Sans"/>
              </a:rPr>
              <a:t>Includes classes that define </a:t>
            </a:r>
            <a:br>
              <a:rPr lang="en-US" sz="1200">
                <a:latin typeface="Gill Sans"/>
                <a:ea typeface="Gill Sans"/>
                <a:cs typeface="Gill Sans"/>
                <a:sym typeface="Gill Sans"/>
              </a:rPr>
            </a:br>
            <a:r>
              <a:rPr lang="en-US" sz="1200">
                <a:latin typeface="Gill Sans"/>
                <a:ea typeface="Gill Sans"/>
                <a:cs typeface="Gill Sans"/>
                <a:sym typeface="Gill Sans"/>
              </a:rPr>
              <a:t>the constituent parts</a:t>
            </a:r>
            <a:br>
              <a:rPr lang="en-US" sz="1200">
                <a:latin typeface="Gill Sans"/>
                <a:ea typeface="Gill Sans"/>
                <a:cs typeface="Gill Sans"/>
                <a:sym typeface="Gill Sans"/>
              </a:rPr>
            </a:br>
            <a:br>
              <a:rPr lang="en-US" sz="1200">
                <a:latin typeface="Gill Sans"/>
                <a:ea typeface="Gill Sans"/>
                <a:cs typeface="Gill Sans"/>
                <a:sym typeface="Gill Sans"/>
              </a:rPr>
            </a:br>
            <a:r>
              <a:rPr lang="en-US" sz="1200">
                <a:latin typeface="Gill Sans"/>
                <a:ea typeface="Gill Sans"/>
                <a:cs typeface="Gill Sans"/>
                <a:sym typeface="Gill Sans"/>
              </a:rPr>
              <a:t>Gives interfaces for assem-</a:t>
            </a:r>
            <a:br>
              <a:rPr lang="en-US" sz="1200">
                <a:latin typeface="Gill Sans"/>
                <a:ea typeface="Gill Sans"/>
                <a:cs typeface="Gill Sans"/>
                <a:sym typeface="Gill Sans"/>
              </a:rPr>
            </a:br>
            <a:r>
              <a:rPr lang="en-US" sz="1200">
                <a:latin typeface="Gill Sans"/>
                <a:ea typeface="Gill Sans"/>
                <a:cs typeface="Gill Sans"/>
                <a:sym typeface="Gill Sans"/>
              </a:rPr>
              <a:t>bling the parts</a:t>
            </a:r>
            <a:endParaRPr/>
          </a:p>
          <a:p>
            <a:pPr marL="0" lvl="0" indent="0" algn="l" rtl="0">
              <a:lnSpc>
                <a:spcPct val="100000"/>
              </a:lnSpc>
              <a:spcBef>
                <a:spcPts val="0"/>
              </a:spcBef>
              <a:spcAft>
                <a:spcPts val="0"/>
              </a:spcAft>
              <a:buSzPts val="1400"/>
              <a:buNone/>
            </a:pPr>
            <a:endParaRPr/>
          </a:p>
        </p:txBody>
      </p:sp>
      <p:sp>
        <p:nvSpPr>
          <p:cNvPr id="257" name="Google Shape;2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02124"/>
                </a:solidFill>
                <a:latin typeface="Arial"/>
                <a:ea typeface="Arial"/>
                <a:cs typeface="Arial"/>
                <a:sym typeface="Arial"/>
              </a:rPr>
              <a:t>Non- virtual member functions are </a:t>
            </a:r>
            <a:r>
              <a:rPr lang="en-US" b="0" i="0">
                <a:solidFill>
                  <a:srgbClr val="040C28"/>
                </a:solidFill>
                <a:latin typeface="Arial"/>
                <a:ea typeface="Arial"/>
                <a:cs typeface="Arial"/>
                <a:sym typeface="Arial"/>
              </a:rPr>
              <a:t>resolved statically</a:t>
            </a:r>
            <a:r>
              <a:rPr lang="en-US" b="0" i="0">
                <a:solidFill>
                  <a:srgbClr val="202124"/>
                </a:solidFill>
                <a:latin typeface="Arial"/>
                <a:ea typeface="Arial"/>
                <a:cs typeface="Arial"/>
                <a:sym typeface="Arial"/>
              </a:rPr>
              <a:t>. That is, the member function is selected statically (at compile-time) based on the type of the pointer (or reference) to the object. In contrast, virtual member functions are resolved dynamically (at run-time).</a:t>
            </a:r>
            <a:endParaRPr/>
          </a:p>
        </p:txBody>
      </p:sp>
      <p:sp>
        <p:nvSpPr>
          <p:cNvPr id="277" name="Google Shape;27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Make sure that you can clearly define the common construction steps for building all available product representations. Otherwise, you won’t be able to proceed with implementing the pattern.</a:t>
            </a:r>
            <a:endParaRPr/>
          </a:p>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Declare these steps in the base builder interface.</a:t>
            </a:r>
            <a:endParaRPr/>
          </a:p>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Create a concrete builder class for each of the product representations and implement their construction steps.</a:t>
            </a:r>
            <a:endParaRPr/>
          </a:p>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Don’t forget about implementing a method for fetching the result of the construction. The reason why this method can’t be declared inside the builder interface is that various builders may construct products that don’t have a common interface. Therefore, you don’t know what would be the return type for such a method. However, if you’re dealing with products from a single hierarchy, the fetching method can be safely added to the base interface.</a:t>
            </a:r>
            <a:endParaRPr/>
          </a:p>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Think about creating a director class. It may encapsulate various ways to construct a product using the same builder object.</a:t>
            </a:r>
            <a:endParaRPr/>
          </a:p>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The client code creates both the builder and the director objects. Before construction starts, the client must pass a builder object to the director. Usually, the client does this only once, via parameters of the director’s class constructor. The director uses the builder object in all further construction. There’s an alternative approach, where the builder is passed to a specific product construction method of the director.</a:t>
            </a:r>
            <a:endParaRPr/>
          </a:p>
          <a:p>
            <a:pPr marL="457200" lvl="0" indent="-228600" algn="l" rtl="0">
              <a:lnSpc>
                <a:spcPct val="100000"/>
              </a:lnSpc>
              <a:spcBef>
                <a:spcPts val="0"/>
              </a:spcBef>
              <a:spcAft>
                <a:spcPts val="0"/>
              </a:spcAft>
              <a:buSzPts val="1400"/>
              <a:buFont typeface="Arial"/>
              <a:buAutoNum type="arabicPeriod"/>
            </a:pPr>
            <a:r>
              <a:rPr lang="en-US" b="0" i="0">
                <a:solidFill>
                  <a:srgbClr val="444444"/>
                </a:solidFill>
                <a:latin typeface="PT Sans"/>
                <a:ea typeface="PT Sans"/>
                <a:cs typeface="PT Sans"/>
                <a:sym typeface="PT Sans"/>
              </a:rPr>
              <a:t>The construction result can be obtained directly from the director only if all products follow the same interface. Otherwise, the client should fetch the result from the builder.</a:t>
            </a:r>
            <a:endParaRPr/>
          </a:p>
          <a:p>
            <a:pPr marL="0" lvl="0" indent="0" algn="l" rtl="0">
              <a:lnSpc>
                <a:spcPct val="100000"/>
              </a:lnSpc>
              <a:spcBef>
                <a:spcPts val="0"/>
              </a:spcBef>
              <a:spcAft>
                <a:spcPts val="0"/>
              </a:spcAft>
              <a:buSzPts val="1400"/>
              <a:buNone/>
            </a:pPr>
            <a:endParaRPr/>
          </a:p>
        </p:txBody>
      </p:sp>
      <p:sp>
        <p:nvSpPr>
          <p:cNvPr id="283" name="Google Shape;2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9" name="Google Shape;30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02124"/>
                </a:solidFill>
                <a:latin typeface="Arial"/>
                <a:ea typeface="Arial"/>
                <a:cs typeface="Arial"/>
                <a:sym typeface="Arial"/>
              </a:rPr>
              <a:t>The builder pattern is </a:t>
            </a:r>
            <a:r>
              <a:rPr lang="en-US" b="0" i="0">
                <a:solidFill>
                  <a:srgbClr val="040C28"/>
                </a:solidFill>
                <a:latin typeface="Arial"/>
                <a:ea typeface="Arial"/>
                <a:cs typeface="Arial"/>
                <a:sym typeface="Arial"/>
              </a:rPr>
              <a:t>a design pattern designed to provide a flexible solution to various object creation problems in object-oriented programming</a:t>
            </a:r>
            <a:r>
              <a:rPr lang="en-US" b="0" i="0">
                <a:solidFill>
                  <a:srgbClr val="202124"/>
                </a:solidFill>
                <a:latin typeface="Arial"/>
                <a:ea typeface="Arial"/>
                <a:cs typeface="Arial"/>
                <a:sym typeface="Arial"/>
              </a:rPr>
              <a:t>. The intent of the builder design pattern is to separate the construction of a complex object from its representation. </a:t>
            </a: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a:latin typeface="Times New Roman"/>
                <a:ea typeface="Times New Roman"/>
                <a:cs typeface="Times New Roman"/>
                <a:sym typeface="Times New Roman"/>
              </a:rPr>
              <a:t>Creating and assembling the parts of a complex object directly within a class is inflexible. It commits the class to creating a particular representation of the complex object and makes it impossible to change the representation later independently from (without having to change) the class.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latin typeface="Times New Roman"/>
                <a:ea typeface="Times New Roman"/>
                <a:cs typeface="Times New Roman"/>
                <a:sym typeface="Times New Roman"/>
              </a:rPr>
              <a:t>A solution is to configure the RTFReader class with a TextConverter object that converts RTF to another textual representation. As the RTFReader parses the RTF document, it uses the TextConverter to perform the conversion. Whenever the RTFReader recognizes an RTF token (either plain text or an RTF control word), it issues a request to the TextConverter to convert the token.</a:t>
            </a:r>
            <a:endParaRPr/>
          </a:p>
          <a:p>
            <a:pPr marL="0" marR="0" lvl="0" indent="0" algn="l" rtl="0">
              <a:lnSpc>
                <a:spcPct val="100000"/>
              </a:lnSpc>
              <a:spcBef>
                <a:spcPts val="0"/>
              </a:spcBef>
              <a:spcAft>
                <a:spcPts val="0"/>
              </a:spcAft>
              <a:buClr>
                <a:srgbClr val="000000"/>
              </a:buClr>
              <a:buSzPts val="1400"/>
              <a:buFont typeface="Arial"/>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a:t>Applied to this example, the Builder pattern separates the algorithm for interpreting a textual format (that is, the parser for RTF documents) from how a converted format gets created and represented. This lets us reuse the RTFReader's parsing algorithm to create different text representations from RTF documents—just configure the RTFReader with different subclasses of TextConverter. </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
        <p:nvSpPr>
          <p:cNvPr id="156" name="Google Shape;1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7"/>
        <p:cNvGrpSpPr/>
        <p:nvPr/>
      </p:nvGrpSpPr>
      <p:grpSpPr>
        <a:xfrm>
          <a:off x="0" y="0"/>
          <a:ext cx="0" cy="0"/>
          <a:chOff x="0" y="0"/>
          <a:chExt cx="0" cy="0"/>
        </a:xfrm>
      </p:grpSpPr>
      <p:sp>
        <p:nvSpPr>
          <p:cNvPr id="78" name="Google Shape;78;p65"/>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9" name="Google Shape;79;p65"/>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80" name="Google Shape;80;p65"/>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1" name="Google Shape;81;p65"/>
          <p:cNvPicPr preferRelativeResize="0"/>
          <p:nvPr/>
        </p:nvPicPr>
        <p:blipFill rotWithShape="1">
          <a:blip r:embed="rId2">
            <a:alphaModFix/>
          </a:blip>
          <a:srcRect/>
          <a:stretch/>
        </p:blipFill>
        <p:spPr>
          <a:xfrm>
            <a:off x="11052956" y="136525"/>
            <a:ext cx="932769" cy="1402202"/>
          </a:xfrm>
          <a:prstGeom prst="rect">
            <a:avLst/>
          </a:prstGeom>
          <a:noFill/>
          <a:ln>
            <a:noFill/>
          </a:ln>
        </p:spPr>
      </p:pic>
      <p:sp>
        <p:nvSpPr>
          <p:cNvPr id="82" name="Google Shape;82;p65"/>
          <p:cNvSpPr/>
          <p:nvPr/>
        </p:nvSpPr>
        <p:spPr>
          <a:xfrm>
            <a:off x="18587" y="0"/>
            <a:ext cx="9022976"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70C0"/>
              </a:buClr>
              <a:buSzPts val="2400"/>
              <a:buFont typeface="Calibri"/>
              <a:buNone/>
            </a:pPr>
            <a:r>
              <a:rPr lang="en-US" sz="2400" b="1" i="0" u="none" strike="noStrike" cap="none">
                <a:solidFill>
                  <a:srgbClr val="0070C0"/>
                </a:solidFill>
                <a:latin typeface="Calibri"/>
                <a:ea typeface="Calibri"/>
                <a:cs typeface="Calibri"/>
                <a:sym typeface="Calibri"/>
              </a:rPr>
              <a:t>CLASS DIAGRAM</a:t>
            </a:r>
            <a:endParaRPr sz="2400" b="0" i="0" u="none" strike="noStrike" cap="none">
              <a:solidFill>
                <a:schemeClr val="dk1"/>
              </a:solidFill>
              <a:latin typeface="Times New Roman"/>
              <a:ea typeface="Times New Roman"/>
              <a:cs typeface="Times New Roman"/>
              <a:sym typeface="Times New Roman"/>
            </a:endParaRPr>
          </a:p>
        </p:txBody>
      </p:sp>
      <p:cxnSp>
        <p:nvCxnSpPr>
          <p:cNvPr id="83" name="Google Shape;83;p65"/>
          <p:cNvCxnSpPr/>
          <p:nvPr/>
        </p:nvCxnSpPr>
        <p:spPr>
          <a:xfrm>
            <a:off x="18588" y="1087663"/>
            <a:ext cx="5817437" cy="0"/>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cxnSp>
        <p:nvCxnSpPr>
          <p:cNvPr id="22" name="Google Shape;22;p36"/>
          <p:cNvCxnSpPr/>
          <p:nvPr/>
        </p:nvCxnSpPr>
        <p:spPr>
          <a:xfrm>
            <a:off x="-8308" y="1316458"/>
            <a:ext cx="8300052" cy="0"/>
          </a:xfrm>
          <a:prstGeom prst="straightConnector1">
            <a:avLst/>
          </a:prstGeom>
          <a:noFill/>
          <a:ln w="38100" cap="flat" cmpd="sng">
            <a:solidFill>
              <a:srgbClr val="C55A11"/>
            </a:solidFill>
            <a:prstDash val="solid"/>
            <a:miter lim="800000"/>
            <a:headEnd type="none" w="sm" len="sm"/>
            <a:tailEnd type="none" w="sm" len="sm"/>
          </a:ln>
        </p:spPr>
      </p:cxnSp>
      <p:pic>
        <p:nvPicPr>
          <p:cNvPr id="23" name="Google Shape;23;p36" descr="A close up of a logo&#10;&#10;Description automatically generated"/>
          <p:cNvPicPr preferRelativeResize="0"/>
          <p:nvPr/>
        </p:nvPicPr>
        <p:blipFill rotWithShape="1">
          <a:blip r:embed="rId2">
            <a:alphaModFix/>
          </a:blip>
          <a:srcRect/>
          <a:stretch/>
        </p:blipFill>
        <p:spPr>
          <a:xfrm>
            <a:off x="10659519" y="469890"/>
            <a:ext cx="933598" cy="1398963"/>
          </a:xfrm>
          <a:prstGeom prst="rect">
            <a:avLst/>
          </a:prstGeom>
          <a:noFill/>
          <a:ln>
            <a:noFill/>
          </a:ln>
        </p:spPr>
      </p:pic>
      <p:sp>
        <p:nvSpPr>
          <p:cNvPr id="24" name="Google Shape;24;p36"/>
          <p:cNvSpPr/>
          <p:nvPr/>
        </p:nvSpPr>
        <p:spPr>
          <a:xfrm>
            <a:off x="146798" y="303979"/>
            <a:ext cx="81210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Calibri"/>
                <a:ea typeface="Calibri"/>
                <a:cs typeface="Calibri"/>
                <a:sym typeface="Calibri"/>
              </a:rPr>
              <a:t>Object Oriented Analysis and Design with Java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3"/>
          <p:cNvSpPr>
            <a:spLocks noGrp="1"/>
          </p:cNvSpPr>
          <p:nvPr>
            <p:ph type="pic" idx="2"/>
          </p:nvPr>
        </p:nvSpPr>
        <p:spPr>
          <a:xfrm>
            <a:off x="5183188" y="987425"/>
            <a:ext cx="6172200" cy="4873625"/>
          </a:xfrm>
          <a:prstGeom prst="rect">
            <a:avLst/>
          </a:prstGeom>
          <a:noFill/>
          <a:ln>
            <a:noFill/>
          </a:ln>
        </p:spPr>
      </p:sp>
      <p:sp>
        <p:nvSpPr>
          <p:cNvPr id="61" name="Google Shape;61;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GqahSE5RUChN9xSx6LhFmFvGk6IFBhvs?usp=share_lin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about:blank" TargetMode="Externa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1u-FEeKLUO2IG9O7BBbc2zHEuloU_zHx/view?usp=share_link"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aeldung.com/creational-design-patterns" TargetMode="External"/><Relationship Id="rId7" Type="http://schemas.openxmlformats.org/officeDocument/2006/relationships/hyperlink" Target="https://www.c-sharpcorner.com/article/builder-design-pattern-with-java/"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integu.net/builder-pattern/" TargetMode="External"/><Relationship Id="rId5" Type="http://schemas.openxmlformats.org/officeDocument/2006/relationships/hyperlink" Target="https://sourcemaking.com/design_patterns/builder" TargetMode="External"/><Relationship Id="rId4" Type="http://schemas.openxmlformats.org/officeDocument/2006/relationships/hyperlink" Target="https://www.javatpoint.com/builder-design-patter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4781916" y="4415503"/>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Prof Nivedita Kasturi</a:t>
            </a:r>
            <a:endParaRPr sz="2400" b="1" i="0" u="none" strike="noStrike" cap="none">
              <a:solidFill>
                <a:schemeClr val="dk1"/>
              </a:solidFill>
              <a:latin typeface="Calibri"/>
              <a:ea typeface="Calibri"/>
              <a:cs typeface="Calibri"/>
              <a:sym typeface="Calibri"/>
            </a:endParaRPr>
          </a:p>
        </p:txBody>
      </p:sp>
      <p:sp>
        <p:nvSpPr>
          <p:cNvPr id="89" name="Google Shape;89;p1"/>
          <p:cNvSpPr/>
          <p:nvPr/>
        </p:nvSpPr>
        <p:spPr>
          <a:xfrm>
            <a:off x="4781916" y="4813108"/>
            <a:ext cx="66346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Department of Computer Science and Engineering</a:t>
            </a:r>
            <a:endParaRPr sz="2400" b="0" i="0" u="none" strike="noStrike" cap="none">
              <a:solidFill>
                <a:schemeClr val="dk1"/>
              </a:solidFill>
              <a:latin typeface="Calibri"/>
              <a:ea typeface="Calibri"/>
              <a:cs typeface="Calibri"/>
              <a:sym typeface="Calibri"/>
            </a:endParaRPr>
          </a:p>
        </p:txBody>
      </p:sp>
      <p:grpSp>
        <p:nvGrpSpPr>
          <p:cNvPr id="90" name="Google Shape;90;p1"/>
          <p:cNvGrpSpPr/>
          <p:nvPr/>
        </p:nvGrpSpPr>
        <p:grpSpPr>
          <a:xfrm>
            <a:off x="313844" y="5489699"/>
            <a:ext cx="1066895" cy="1078155"/>
            <a:chOff x="313844" y="5489699"/>
            <a:chExt cx="1066895" cy="1078155"/>
          </a:xfrm>
        </p:grpSpPr>
        <p:sp>
          <p:nvSpPr>
            <p:cNvPr id="91" name="Google Shape;91;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93" name="Google Shape;93;p1"/>
          <p:cNvCxnSpPr/>
          <p:nvPr/>
        </p:nvCxnSpPr>
        <p:spPr>
          <a:xfrm rot="10800000" flipH="1">
            <a:off x="4781916" y="4112436"/>
            <a:ext cx="4581449" cy="1"/>
          </a:xfrm>
          <a:prstGeom prst="straightConnector1">
            <a:avLst/>
          </a:prstGeom>
          <a:noFill/>
          <a:ln w="38100" cap="flat" cmpd="sng">
            <a:solidFill>
              <a:srgbClr val="C55A11"/>
            </a:solidFill>
            <a:prstDash val="solid"/>
            <a:miter lim="800000"/>
            <a:headEnd type="none" w="sm" len="sm"/>
            <a:tailEnd type="none" w="sm" len="sm"/>
          </a:ln>
        </p:spPr>
      </p:cxnSp>
      <p:pic>
        <p:nvPicPr>
          <p:cNvPr id="94" name="Google Shape;94;p1" descr="A close up of a logo&#10;&#10;Description automatically generated"/>
          <p:cNvPicPr preferRelativeResize="0"/>
          <p:nvPr/>
        </p:nvPicPr>
        <p:blipFill rotWithShape="1">
          <a:blip r:embed="rId3">
            <a:alphaModFix/>
          </a:blip>
          <a:srcRect/>
          <a:stretch/>
        </p:blipFill>
        <p:spPr>
          <a:xfrm>
            <a:off x="1745722" y="1606241"/>
            <a:ext cx="2369218" cy="3550188"/>
          </a:xfrm>
          <a:prstGeom prst="rect">
            <a:avLst/>
          </a:prstGeom>
          <a:noFill/>
          <a:ln>
            <a:noFill/>
          </a:ln>
        </p:spPr>
      </p:pic>
      <p:grpSp>
        <p:nvGrpSpPr>
          <p:cNvPr id="95" name="Google Shape;95;p1"/>
          <p:cNvGrpSpPr/>
          <p:nvPr/>
        </p:nvGrpSpPr>
        <p:grpSpPr>
          <a:xfrm rot="10800000">
            <a:off x="10855702" y="266068"/>
            <a:ext cx="1066895" cy="1078155"/>
            <a:chOff x="313844" y="5489699"/>
            <a:chExt cx="1066895" cy="1078155"/>
          </a:xfrm>
        </p:grpSpPr>
        <p:sp>
          <p:nvSpPr>
            <p:cNvPr id="96" name="Google Shape;96;p1"/>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98" name="Google Shape;98;p1"/>
          <p:cNvSpPr/>
          <p:nvPr/>
        </p:nvSpPr>
        <p:spPr>
          <a:xfrm>
            <a:off x="4545864" y="1938474"/>
            <a:ext cx="7497214"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55A11"/>
                </a:solidFill>
                <a:latin typeface="Calibri"/>
                <a:ea typeface="Calibri"/>
                <a:cs typeface="Calibri"/>
                <a:sym typeface="Calibri"/>
              </a:rPr>
              <a:t>Object Oriented Analysis and Design with Java</a:t>
            </a:r>
            <a:endParaRPr sz="1400" b="0" i="0" u="none" strike="noStrike" cap="none">
              <a:solidFill>
                <a:srgbClr val="000000"/>
              </a:solidFill>
              <a:latin typeface="Arial"/>
              <a:ea typeface="Arial"/>
              <a:cs typeface="Arial"/>
              <a:sym typeface="Arial"/>
            </a:endParaRPr>
          </a:p>
        </p:txBody>
      </p:sp>
      <p:sp>
        <p:nvSpPr>
          <p:cNvPr id="99" name="Google Shape;99;p1"/>
          <p:cNvSpPr txBox="1"/>
          <p:nvPr/>
        </p:nvSpPr>
        <p:spPr>
          <a:xfrm>
            <a:off x="4610580" y="3278957"/>
            <a:ext cx="229072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C55A11"/>
                </a:solidFill>
                <a:latin typeface="Calibri"/>
                <a:ea typeface="Calibri"/>
                <a:cs typeface="Calibri"/>
                <a:sym typeface="Calibri"/>
              </a:rPr>
              <a:t>UE20CS352</a:t>
            </a:r>
            <a:endParaRPr sz="3200" b="1" i="0" u="none" strike="noStrike" cap="none">
              <a:solidFill>
                <a:srgbClr val="C55A11"/>
              </a:solidFill>
              <a:latin typeface="Calibri"/>
              <a:ea typeface="Calibri"/>
              <a:cs typeface="Calibri"/>
              <a:sym typeface="Calibri"/>
            </a:endParaRPr>
          </a:p>
        </p:txBody>
      </p:sp>
      <p:pic>
        <p:nvPicPr>
          <p:cNvPr id="100" name="Google Shape;100;p1"/>
          <p:cNvPicPr preferRelativeResize="0"/>
          <p:nvPr/>
        </p:nvPicPr>
        <p:blipFill rotWithShape="1">
          <a:blip r:embed="rId4">
            <a:alphaModFix/>
          </a:blip>
          <a:srcRect/>
          <a:stretch/>
        </p:blipFill>
        <p:spPr>
          <a:xfrm>
            <a:off x="517676" y="5892224"/>
            <a:ext cx="11156647" cy="5974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 Implementation</a:t>
            </a:r>
            <a:endParaRPr sz="1400" b="1" i="0" u="none" strike="noStrike" cap="none">
              <a:solidFill>
                <a:srgbClr val="000000"/>
              </a:solidFill>
              <a:latin typeface="Arial"/>
              <a:ea typeface="Arial"/>
              <a:cs typeface="Arial"/>
              <a:sym typeface="Arial"/>
            </a:endParaRPr>
          </a:p>
        </p:txBody>
      </p:sp>
      <p:sp>
        <p:nvSpPr>
          <p:cNvPr id="176" name="Google Shape;176;p11"/>
          <p:cNvSpPr txBox="1"/>
          <p:nvPr/>
        </p:nvSpPr>
        <p:spPr>
          <a:xfrm>
            <a:off x="173948" y="1454312"/>
            <a:ext cx="1020431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Calibri"/>
                <a:ea typeface="Calibri"/>
                <a:cs typeface="Calibri"/>
                <a:sym typeface="Calibri"/>
              </a:rPr>
              <a:t>UML class diagram for the Builder Pattern</a:t>
            </a:r>
            <a:endParaRPr sz="1400" b="0" i="0" u="none" strike="noStrike" cap="none">
              <a:solidFill>
                <a:srgbClr val="000000"/>
              </a:solidFill>
              <a:latin typeface="Arial"/>
              <a:ea typeface="Arial"/>
              <a:cs typeface="Arial"/>
              <a:sym typeface="Arial"/>
            </a:endParaRPr>
          </a:p>
        </p:txBody>
      </p:sp>
      <p:pic>
        <p:nvPicPr>
          <p:cNvPr id="177" name="Google Shape;177;p11"/>
          <p:cNvPicPr preferRelativeResize="0"/>
          <p:nvPr/>
        </p:nvPicPr>
        <p:blipFill rotWithShape="1">
          <a:blip r:embed="rId3">
            <a:alphaModFix/>
          </a:blip>
          <a:srcRect/>
          <a:stretch/>
        </p:blipFill>
        <p:spPr>
          <a:xfrm>
            <a:off x="173948" y="1966749"/>
            <a:ext cx="8061872" cy="3165087"/>
          </a:xfrm>
          <a:prstGeom prst="rect">
            <a:avLst/>
          </a:prstGeom>
          <a:noFill/>
          <a:ln>
            <a:noFill/>
          </a:ln>
        </p:spPr>
      </p:pic>
      <p:sp>
        <p:nvSpPr>
          <p:cNvPr id="178" name="Google Shape;178;p11"/>
          <p:cNvSpPr txBox="1"/>
          <p:nvPr/>
        </p:nvSpPr>
        <p:spPr>
          <a:xfrm>
            <a:off x="313320" y="5298176"/>
            <a:ext cx="610222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Builder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Abstract interface for creating objects (product).</a:t>
            </a:r>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ConcreteBuilder</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Provides implementation for Builder. It is an object able to construct other objects. Constructs and assembles parts to build the objects.</a:t>
            </a:r>
            <a:endParaRPr sz="1400" b="0" i="0" u="none" strike="noStrike" cap="none">
              <a:solidFill>
                <a:srgbClr val="000000"/>
              </a:solidFill>
              <a:latin typeface="Arial"/>
              <a:ea typeface="Arial"/>
              <a:cs typeface="Arial"/>
              <a:sym typeface="Arial"/>
            </a:endParaRPr>
          </a:p>
        </p:txBody>
      </p:sp>
      <p:pic>
        <p:nvPicPr>
          <p:cNvPr id="179" name="Google Shape;179;p11" descr="Builder Structure"/>
          <p:cNvPicPr preferRelativeResize="0"/>
          <p:nvPr/>
        </p:nvPicPr>
        <p:blipFill rotWithShape="1">
          <a:blip r:embed="rId4">
            <a:alphaModFix/>
          </a:blip>
          <a:srcRect/>
          <a:stretch/>
        </p:blipFill>
        <p:spPr>
          <a:xfrm>
            <a:off x="7825625" y="3585574"/>
            <a:ext cx="4366375" cy="3323950"/>
          </a:xfrm>
          <a:prstGeom prst="rect">
            <a:avLst/>
          </a:prstGeom>
          <a:noFill/>
          <a:ln>
            <a:noFill/>
          </a:ln>
        </p:spPr>
      </p:pic>
      <p:sp>
        <p:nvSpPr>
          <p:cNvPr id="180" name="Google Shape;180;p11"/>
          <p:cNvSpPr txBox="1"/>
          <p:nvPr/>
        </p:nvSpPr>
        <p:spPr>
          <a:xfrm>
            <a:off x="8810720" y="6159950"/>
            <a:ext cx="31350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Class 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p:nvPr/>
        </p:nvSpPr>
        <p:spPr>
          <a:xfrm>
            <a:off x="452063" y="807419"/>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 Implementation example-1</a:t>
            </a:r>
            <a:endParaRPr sz="1400" b="1" i="0" u="none" strike="noStrike" cap="none">
              <a:solidFill>
                <a:srgbClr val="000000"/>
              </a:solidFill>
              <a:latin typeface="Arial"/>
              <a:ea typeface="Arial"/>
              <a:cs typeface="Arial"/>
              <a:sym typeface="Arial"/>
            </a:endParaRPr>
          </a:p>
        </p:txBody>
      </p:sp>
      <p:sp>
        <p:nvSpPr>
          <p:cNvPr id="186" name="Google Shape;186;p12"/>
          <p:cNvSpPr txBox="1"/>
          <p:nvPr/>
        </p:nvSpPr>
        <p:spPr>
          <a:xfrm>
            <a:off x="1" y="1010286"/>
            <a:ext cx="6380964" cy="584771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200" b="1" i="0" u="none" strike="noStrike" cap="none">
              <a:solidFill>
                <a:schemeClr val="accen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200" b="1" i="0" u="none" strike="noStrike" cap="none">
                <a:solidFill>
                  <a:schemeClr val="accent1"/>
                </a:solidFill>
                <a:latin typeface="Times New Roman"/>
                <a:ea typeface="Times New Roman"/>
                <a:cs typeface="Times New Roman"/>
                <a:sym typeface="Times New Roman"/>
              </a:rPr>
              <a:t>Problem Statement:  </a:t>
            </a:r>
            <a:r>
              <a:rPr lang="en-US" sz="2200" b="0" i="0" u="none" strike="noStrike" cap="none">
                <a:solidFill>
                  <a:schemeClr val="dk1"/>
                </a:solidFill>
                <a:latin typeface="Times New Roman"/>
                <a:ea typeface="Times New Roman"/>
                <a:cs typeface="Times New Roman"/>
                <a:sym typeface="Times New Roman"/>
              </a:rPr>
              <a:t>Case study </a:t>
            </a:r>
            <a:endParaRPr sz="22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We will set the objective of making a burger restaurant, which can make different variations of burgers.</a:t>
            </a:r>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Secondly it would also be preferable to have defined instructions for how to build each of the different variations of burgers (e.g. cheeseburger), so that we do not have to provide all the ingredients each time when we are making a burger.</a:t>
            </a:r>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Before, how the builder design pattern will be able to solve these issues, we will start by seeing how this system could be build based on construction of the burger object in the main context.</a:t>
            </a:r>
            <a:endParaRPr sz="2200" b="0" i="0" u="none" strike="noStrike" cap="none">
              <a:solidFill>
                <a:schemeClr val="dk1"/>
              </a:solidFill>
              <a:latin typeface="Times New Roman"/>
              <a:ea typeface="Times New Roman"/>
              <a:cs typeface="Times New Roman"/>
              <a:sym typeface="Times New Roman"/>
            </a:endParaRPr>
          </a:p>
        </p:txBody>
      </p:sp>
      <p:pic>
        <p:nvPicPr>
          <p:cNvPr id="187" name="Google Shape;187;p12" descr="INTEGU - builder-objective"/>
          <p:cNvPicPr preferRelativeResize="0"/>
          <p:nvPr/>
        </p:nvPicPr>
        <p:blipFill rotWithShape="1">
          <a:blip r:embed="rId3">
            <a:alphaModFix/>
          </a:blip>
          <a:srcRect/>
          <a:stretch/>
        </p:blipFill>
        <p:spPr>
          <a:xfrm>
            <a:off x="6380965" y="1791478"/>
            <a:ext cx="5308080" cy="46746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5"/>
          <p:cNvSpPr txBox="1"/>
          <p:nvPr/>
        </p:nvSpPr>
        <p:spPr>
          <a:xfrm>
            <a:off x="452063" y="807419"/>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 Implementation example-1</a:t>
            </a:r>
            <a:endParaRPr sz="1400" b="1" i="0" u="none" strike="noStrike" cap="none">
              <a:solidFill>
                <a:srgbClr val="000000"/>
              </a:solidFill>
              <a:latin typeface="Arial"/>
              <a:ea typeface="Arial"/>
              <a:cs typeface="Arial"/>
              <a:sym typeface="Arial"/>
            </a:endParaRPr>
          </a:p>
        </p:txBody>
      </p:sp>
      <p:sp>
        <p:nvSpPr>
          <p:cNvPr id="193" name="Google Shape;193;p15"/>
          <p:cNvSpPr txBox="1"/>
          <p:nvPr/>
        </p:nvSpPr>
        <p:spPr>
          <a:xfrm>
            <a:off x="-1" y="1357668"/>
            <a:ext cx="11887201"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1" i="0" u="none" strike="noStrike" cap="none">
                <a:solidFill>
                  <a:srgbClr val="002060"/>
                </a:solidFill>
                <a:latin typeface="Calibri"/>
                <a:ea typeface="Calibri"/>
                <a:cs typeface="Calibri"/>
                <a:sym typeface="Calibri"/>
              </a:rPr>
              <a:t>Solution: Construction In The Main Context</a:t>
            </a:r>
            <a:endParaRPr/>
          </a:p>
        </p:txBody>
      </p:sp>
      <p:pic>
        <p:nvPicPr>
          <p:cNvPr id="194" name="Google Shape;194;p15" descr="builder-disadvantages - Design Pattern - INTEGU"/>
          <p:cNvPicPr preferRelativeResize="0"/>
          <p:nvPr/>
        </p:nvPicPr>
        <p:blipFill rotWithShape="1">
          <a:blip r:embed="rId3">
            <a:alphaModFix/>
          </a:blip>
          <a:srcRect/>
          <a:stretch/>
        </p:blipFill>
        <p:spPr>
          <a:xfrm>
            <a:off x="-55203" y="1655099"/>
            <a:ext cx="6325374" cy="5006957"/>
          </a:xfrm>
          <a:prstGeom prst="rect">
            <a:avLst/>
          </a:prstGeom>
          <a:noFill/>
          <a:ln>
            <a:noFill/>
          </a:ln>
        </p:spPr>
      </p:pic>
      <p:sp>
        <p:nvSpPr>
          <p:cNvPr id="195" name="Google Shape;195;p15"/>
          <p:cNvSpPr txBox="1"/>
          <p:nvPr/>
        </p:nvSpPr>
        <p:spPr>
          <a:xfrm>
            <a:off x="6556273" y="2685085"/>
            <a:ext cx="4839478" cy="2031285"/>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public class Main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public static void main(String[] </a:t>
            </a:r>
            <a:r>
              <a:rPr lang="en-US" sz="1400" b="0" i="0" u="none" strike="noStrike" cap="none" dirty="0" err="1">
                <a:solidFill>
                  <a:srgbClr val="000000"/>
                </a:solidFill>
                <a:latin typeface="Arial"/>
                <a:ea typeface="Arial"/>
                <a:cs typeface="Arial"/>
                <a:sym typeface="Arial"/>
              </a:rPr>
              <a:t>args</a:t>
            </a:r>
            <a:r>
              <a:rPr lang="en-US" sz="14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Burger </a:t>
            </a:r>
            <a:r>
              <a:rPr lang="en-US" sz="1400" b="0" i="0" u="none" strike="noStrike" cap="none" dirty="0" err="1">
                <a:solidFill>
                  <a:srgbClr val="000000"/>
                </a:solidFill>
                <a:latin typeface="Arial"/>
                <a:ea typeface="Arial"/>
                <a:cs typeface="Arial"/>
                <a:sym typeface="Arial"/>
              </a:rPr>
              <a:t>cheeseBurger</a:t>
            </a:r>
            <a:r>
              <a:rPr lang="en-US" sz="1400" b="0" i="0" u="none" strike="noStrike" cap="none" dirty="0">
                <a:solidFill>
                  <a:srgbClr val="000000"/>
                </a:solidFill>
                <a:latin typeface="Arial"/>
                <a:ea typeface="Arial"/>
                <a:cs typeface="Arial"/>
                <a:sym typeface="Arial"/>
              </a:rPr>
              <a:t> = new Burger();</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cheeseBurger.setBun</a:t>
            </a:r>
            <a:r>
              <a:rPr lang="en-US" sz="1400" b="0" i="0" u="none" strike="noStrike" cap="none" dirty="0">
                <a:solidFill>
                  <a:srgbClr val="000000"/>
                </a:solidFill>
                <a:latin typeface="Arial"/>
                <a:ea typeface="Arial"/>
                <a:cs typeface="Arial"/>
                <a:sym typeface="Arial"/>
              </a:rPr>
              <a:t>("White Bread");</a:t>
            </a:r>
            <a:endParaRPr dirty="0"/>
          </a:p>
          <a:p>
            <a:pPr marL="0" marR="0" lvl="0" indent="0" algn="l" rtl="0">
              <a:lnSpc>
                <a:spcPct val="100000"/>
              </a:lnSpc>
              <a:spcBef>
                <a:spcPts val="0"/>
              </a:spcBef>
              <a:spcAft>
                <a:spcPts val="0"/>
              </a:spcAft>
              <a:buNone/>
            </a:pPr>
            <a:r>
              <a:rPr lang="en-US" dirty="0"/>
              <a:t>        </a:t>
            </a:r>
            <a:r>
              <a:rPr lang="en-US" sz="1400" b="0" i="0" u="none" strike="noStrike" cap="none" dirty="0" err="1">
                <a:solidFill>
                  <a:srgbClr val="000000"/>
                </a:solidFill>
                <a:latin typeface="Arial"/>
                <a:ea typeface="Arial"/>
                <a:cs typeface="Arial"/>
                <a:sym typeface="Arial"/>
              </a:rPr>
              <a:t>cheeseBurger.setSalad</a:t>
            </a:r>
            <a:r>
              <a:rPr lang="en-US" sz="1400" b="0" i="0" u="none" strike="noStrike" cap="none" dirty="0">
                <a:solidFill>
                  <a:srgbClr val="000000"/>
                </a:solidFill>
                <a:latin typeface="Arial"/>
                <a:ea typeface="Arial"/>
                <a:cs typeface="Arial"/>
                <a:sym typeface="Arial"/>
              </a:rPr>
              <a:t>("Iceberg");</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cheeseBurger.setCheese</a:t>
            </a:r>
            <a:r>
              <a:rPr lang="en-US" sz="1400" b="0" i="0" u="none" strike="noStrike" cap="none" dirty="0">
                <a:solidFill>
                  <a:srgbClr val="000000"/>
                </a:solidFill>
                <a:latin typeface="Arial"/>
                <a:ea typeface="Arial"/>
                <a:cs typeface="Arial"/>
                <a:sym typeface="Arial"/>
              </a:rPr>
              <a:t>("American </a:t>
            </a:r>
            <a:r>
              <a:rPr lang="en-US" sz="1400" b="0" i="0" u="none" strike="noStrike" cap="none" dirty="0" err="1">
                <a:solidFill>
                  <a:srgbClr val="000000"/>
                </a:solidFill>
                <a:latin typeface="Arial"/>
                <a:ea typeface="Arial"/>
                <a:cs typeface="Arial"/>
                <a:sym typeface="Arial"/>
              </a:rPr>
              <a:t>Chesse</a:t>
            </a:r>
            <a:r>
              <a:rPr lang="en-US" sz="1400" b="0" i="0" u="none" strike="noStrike" cap="none" dirty="0">
                <a:solidFill>
                  <a:srgbClr val="000000"/>
                </a:solidFill>
                <a:latin typeface="Arial"/>
                <a:ea typeface="Arial"/>
                <a:cs typeface="Arial"/>
                <a:sym typeface="Arial"/>
              </a:rPr>
              <a:t>");</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cheeseBurger.setSauce</a:t>
            </a:r>
            <a:r>
              <a:rPr lang="en-US" sz="1400" b="0" i="0" u="none" strike="noStrike" cap="none" dirty="0">
                <a:solidFill>
                  <a:srgbClr val="000000"/>
                </a:solidFill>
                <a:latin typeface="Arial"/>
                <a:ea typeface="Arial"/>
                <a:cs typeface="Arial"/>
                <a:sym typeface="Arial"/>
              </a:rPr>
              <a:t>("Secret Sauce");</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cheeseBurger.print</a:t>
            </a:r>
            <a:r>
              <a:rPr lang="en-US" sz="1400" b="0" i="0" u="none" strike="noStrike" cap="none" dirty="0">
                <a:solidFill>
                  <a:srgbClr val="000000"/>
                </a:solidFill>
                <a:latin typeface="Arial"/>
                <a:ea typeface="Arial"/>
                <a:cs typeface="Arial"/>
                <a:sym typeface="Arial"/>
              </a:rPr>
              <a:t>();</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p:nvPr/>
        </p:nvSpPr>
        <p:spPr>
          <a:xfrm>
            <a:off x="160371" y="851090"/>
            <a:ext cx="61028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00000"/>
                </a:solidFill>
                <a:latin typeface="Calibri"/>
                <a:ea typeface="Calibri"/>
                <a:cs typeface="Calibri"/>
                <a:sym typeface="Calibri"/>
              </a:rPr>
              <a:t>Solution:  Concept Of The Builder Pattern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Calibri"/>
              <a:ea typeface="Calibri"/>
              <a:cs typeface="Calibri"/>
              <a:sym typeface="Calibri"/>
            </a:endParaRPr>
          </a:p>
        </p:txBody>
      </p:sp>
      <p:sp>
        <p:nvSpPr>
          <p:cNvPr id="201" name="Google Shape;201;p13"/>
          <p:cNvSpPr txBox="1"/>
          <p:nvPr/>
        </p:nvSpPr>
        <p:spPr>
          <a:xfrm>
            <a:off x="160371" y="1513372"/>
            <a:ext cx="4727026" cy="5170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When talking about the builder design pattern, it is important to understand the concept of the Director and the Builder.</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The director’s job is to invoke the building process of the builder. The builder’s job is to manage the different building procedures associated with each of the different variations of objects, in this case the burgers.</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The builder pattern consists of two classes, a sub- and super class.</a:t>
            </a:r>
            <a:endParaRPr/>
          </a:p>
        </p:txBody>
      </p:sp>
      <p:pic>
        <p:nvPicPr>
          <p:cNvPr id="202" name="Google Shape;202;p13" descr="INTEGU - builder-advantages"/>
          <p:cNvPicPr preferRelativeResize="0"/>
          <p:nvPr/>
        </p:nvPicPr>
        <p:blipFill rotWithShape="1">
          <a:blip r:embed="rId3">
            <a:alphaModFix/>
          </a:blip>
          <a:srcRect/>
          <a:stretch/>
        </p:blipFill>
        <p:spPr>
          <a:xfrm>
            <a:off x="5413115" y="1931436"/>
            <a:ext cx="6618514" cy="47525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22f10dd624_0_10"/>
          <p:cNvSpPr txBox="1"/>
          <p:nvPr/>
        </p:nvSpPr>
        <p:spPr>
          <a:xfrm>
            <a:off x="339047" y="935172"/>
            <a:ext cx="61029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00000"/>
                </a:solidFill>
                <a:latin typeface="Calibri"/>
                <a:ea typeface="Calibri"/>
                <a:cs typeface="Calibri"/>
                <a:sym typeface="Calibri"/>
              </a:rPr>
              <a:t>Design Solution :Class Diagram (UML)</a:t>
            </a:r>
            <a:endParaRPr sz="2400" b="1" i="0" u="none" strike="noStrike" cap="none">
              <a:solidFill>
                <a:srgbClr val="C00000"/>
              </a:solidFill>
              <a:latin typeface="Calibri"/>
              <a:ea typeface="Calibri"/>
              <a:cs typeface="Calibri"/>
              <a:sym typeface="Calibri"/>
            </a:endParaRPr>
          </a:p>
        </p:txBody>
      </p:sp>
      <p:pic>
        <p:nvPicPr>
          <p:cNvPr id="208" name="Google Shape;208;g122f10dd624_0_10" descr="INTEGU - builder-class-diagram"/>
          <p:cNvPicPr preferRelativeResize="0"/>
          <p:nvPr/>
        </p:nvPicPr>
        <p:blipFill rotWithShape="1">
          <a:blip r:embed="rId3">
            <a:alphaModFix/>
          </a:blip>
          <a:srcRect l="7426" t="12068" r="16412" b="3034"/>
          <a:stretch/>
        </p:blipFill>
        <p:spPr>
          <a:xfrm>
            <a:off x="7660433" y="1968760"/>
            <a:ext cx="4329404" cy="3741576"/>
          </a:xfrm>
          <a:prstGeom prst="rect">
            <a:avLst/>
          </a:prstGeom>
          <a:noFill/>
          <a:ln>
            <a:noFill/>
          </a:ln>
        </p:spPr>
      </p:pic>
      <p:sp>
        <p:nvSpPr>
          <p:cNvPr id="209" name="Google Shape;209;g122f10dd624_0_10"/>
          <p:cNvSpPr txBox="1"/>
          <p:nvPr/>
        </p:nvSpPr>
        <p:spPr>
          <a:xfrm>
            <a:off x="339727" y="1515834"/>
            <a:ext cx="6928820" cy="483209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Builder pattern consists of two main class types: the builder and the director</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With the context of program we will be using the builder pattern, it means we actually only want to be interacting with the director.</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The director will ensure that we build the correct burger object based on which builder we provide it with.</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Inside the director, we set its builder object field (setBuilder-method) and afterwards ask it to build the object based on the provided builder (build-method).</a:t>
            </a:r>
            <a:endParaRPr sz="2200" b="0" i="0" u="none" strike="noStrike" cap="none">
              <a:solidFill>
                <a:schemeClr val="dk1"/>
              </a:solidFill>
              <a:latin typeface="Times New Roman"/>
              <a:ea typeface="Times New Roman"/>
              <a:cs typeface="Times New Roman"/>
              <a:sym typeface="Times New Roman"/>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8"/>
          <p:cNvSpPr txBox="1"/>
          <p:nvPr/>
        </p:nvSpPr>
        <p:spPr>
          <a:xfrm>
            <a:off x="339047" y="935172"/>
            <a:ext cx="61029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00000"/>
                </a:solidFill>
                <a:latin typeface="Calibri"/>
                <a:ea typeface="Calibri"/>
                <a:cs typeface="Calibri"/>
                <a:sym typeface="Calibri"/>
              </a:rPr>
              <a:t>Solution : Java Code</a:t>
            </a:r>
            <a:endParaRPr sz="2400" b="1" i="0" u="none" strike="noStrike" cap="none">
              <a:solidFill>
                <a:srgbClr val="C00000"/>
              </a:solidFill>
              <a:latin typeface="Calibri"/>
              <a:ea typeface="Calibri"/>
              <a:cs typeface="Calibri"/>
              <a:sym typeface="Calibri"/>
            </a:endParaRPr>
          </a:p>
        </p:txBody>
      </p:sp>
      <p:sp>
        <p:nvSpPr>
          <p:cNvPr id="215" name="Google Shape;215;p18"/>
          <p:cNvSpPr txBox="1"/>
          <p:nvPr/>
        </p:nvSpPr>
        <p:spPr>
          <a:xfrm>
            <a:off x="768934" y="2243945"/>
            <a:ext cx="567301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sng" strike="noStrike" cap="none">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Link to java implementation </a:t>
            </a:r>
            <a:endParaRPr sz="1800" b="0" i="0" u="none" strike="noStrike" cap="none">
              <a:solidFill>
                <a:srgbClr val="000000"/>
              </a:solidFill>
              <a:latin typeface="Times New Roman"/>
              <a:ea typeface="Times New Roman"/>
              <a:cs typeface="Times New Roman"/>
              <a:sym typeface="Times New Roman"/>
            </a:endParaRPr>
          </a:p>
        </p:txBody>
      </p:sp>
      <p:sp>
        <p:nvSpPr>
          <p:cNvPr id="216" name="Google Shape;216;p18"/>
          <p:cNvSpPr txBox="1"/>
          <p:nvPr/>
        </p:nvSpPr>
        <p:spPr>
          <a:xfrm>
            <a:off x="1095374" y="3429000"/>
            <a:ext cx="698182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C00000"/>
                </a:solidFill>
                <a:latin typeface="Arial"/>
                <a:ea typeface="Arial"/>
                <a:cs typeface="Arial"/>
                <a:sym typeface="Arial"/>
              </a:rPr>
              <a:t>Note: Java files in the src/builderPatternDemo (it’s a eclipse source file)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 Scenario  example-2</a:t>
            </a:r>
            <a:endParaRPr sz="1400" b="1" i="0" u="none" strike="noStrike" cap="none">
              <a:solidFill>
                <a:srgbClr val="000000"/>
              </a:solidFill>
              <a:latin typeface="Arial"/>
              <a:ea typeface="Arial"/>
              <a:cs typeface="Arial"/>
              <a:sym typeface="Arial"/>
            </a:endParaRPr>
          </a:p>
        </p:txBody>
      </p:sp>
      <p:sp>
        <p:nvSpPr>
          <p:cNvPr id="222" name="Google Shape;222;p14"/>
          <p:cNvSpPr txBox="1"/>
          <p:nvPr/>
        </p:nvSpPr>
        <p:spPr>
          <a:xfrm>
            <a:off x="392787" y="1724599"/>
            <a:ext cx="11149180" cy="4708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accent1"/>
                </a:solidFill>
                <a:latin typeface="Times New Roman"/>
                <a:ea typeface="Times New Roman"/>
                <a:cs typeface="Times New Roman"/>
                <a:sym typeface="Times New Roman"/>
              </a:rPr>
              <a:t>Problem</a:t>
            </a:r>
            <a:endParaRPr/>
          </a:p>
          <a:p>
            <a:pPr marL="0" marR="0" lvl="0" indent="0" algn="l" rtl="0">
              <a:lnSpc>
                <a:spcPct val="100000"/>
              </a:lnSpc>
              <a:spcBef>
                <a:spcPts val="0"/>
              </a:spcBef>
              <a:spcAft>
                <a:spcPts val="0"/>
              </a:spcAft>
              <a:buNone/>
            </a:pPr>
            <a:r>
              <a:rPr lang="en-US" sz="2000" b="0" i="0" u="none" strike="noStrike" cap="none">
                <a:solidFill>
                  <a:srgbClr val="444444"/>
                </a:solidFill>
                <a:latin typeface="Times New Roman"/>
                <a:ea typeface="Times New Roman"/>
                <a:cs typeface="Times New Roman"/>
                <a:sym typeface="Times New Roman"/>
              </a:rPr>
              <a:t>An application needs to create the elements of a complex aggregate. The specification for the aggregate exists on secondary storage and one of many representations needs to be built in primary storage.</a:t>
            </a:r>
            <a:endParaRPr/>
          </a:p>
          <a:p>
            <a:pPr marL="0" marR="0" lvl="0" indent="0" algn="l" rtl="0">
              <a:lnSpc>
                <a:spcPct val="100000"/>
              </a:lnSpc>
              <a:spcBef>
                <a:spcPts val="0"/>
              </a:spcBef>
              <a:spcAft>
                <a:spcPts val="0"/>
              </a:spcAft>
              <a:buNone/>
            </a:pPr>
            <a:endParaRPr sz="2000" b="1" i="0" u="none" strike="noStrike" cap="none">
              <a:solidFill>
                <a:srgbClr val="444444"/>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solidFill>
                  <a:schemeClr val="accent1"/>
                </a:solidFill>
                <a:latin typeface="Times New Roman"/>
                <a:ea typeface="Times New Roman"/>
                <a:cs typeface="Times New Roman"/>
                <a:sym typeface="Times New Roman"/>
              </a:rPr>
              <a:t>Discussion</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444444"/>
                </a:solidFill>
                <a:latin typeface="Times New Roman"/>
                <a:ea typeface="Times New Roman"/>
                <a:cs typeface="Times New Roman"/>
                <a:sym typeface="Times New Roman"/>
              </a:rPr>
              <a:t>Separate the algorithm for interpreting (i.e. reading and parsing) a stored persistence mechanism (e.g. RTF files) from the algorithm for building and representing one of many target products (e.g. ASCII, TeX, text widget). The focus/distinction is on creating complex aggregates.</a:t>
            </a:r>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444444"/>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444444"/>
                </a:solidFill>
                <a:latin typeface="Times New Roman"/>
                <a:ea typeface="Times New Roman"/>
                <a:cs typeface="Times New Roman"/>
                <a:sym typeface="Times New Roman"/>
              </a:rPr>
              <a:t>The "director" invokes "builder" services as it interprets the external format. The "builder" creates part of the complex object each time it is called and maintains all intermediate state. When the product is finished, the client retrieves the result from the "builder".</a:t>
            </a:r>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444444"/>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444444"/>
                </a:solidFill>
                <a:latin typeface="Times New Roman"/>
                <a:ea typeface="Times New Roman"/>
                <a:cs typeface="Times New Roman"/>
                <a:sym typeface="Times New Roman"/>
              </a:rPr>
              <a:t>Affords finer control over the construction process. Unlike creational patterns that construct products in one shot, the Builder pattern constructs the product step by step under the control of the "director".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22f10dd624_0_16"/>
          <p:cNvSpPr txBox="1"/>
          <p:nvPr/>
        </p:nvSpPr>
        <p:spPr>
          <a:xfrm>
            <a:off x="173948" y="899886"/>
            <a:ext cx="6381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Scenario  example-2    :  Design Solution</a:t>
            </a:r>
            <a:endParaRPr sz="1400" b="1" i="0" u="none" strike="noStrike" cap="none">
              <a:solidFill>
                <a:srgbClr val="000000"/>
              </a:solidFill>
              <a:latin typeface="Arial"/>
              <a:ea typeface="Arial"/>
              <a:cs typeface="Arial"/>
              <a:sym typeface="Arial"/>
            </a:endParaRPr>
          </a:p>
        </p:txBody>
      </p:sp>
      <p:sp>
        <p:nvSpPr>
          <p:cNvPr id="228" name="Google Shape;228;g122f10dd624_0_16"/>
          <p:cNvSpPr txBox="1"/>
          <p:nvPr/>
        </p:nvSpPr>
        <p:spPr>
          <a:xfrm>
            <a:off x="452728" y="1514193"/>
            <a:ext cx="4193917" cy="280076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200" b="1" i="0" u="none" strike="noStrike" cap="none">
              <a:solidFill>
                <a:srgbClr val="444444"/>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200" b="0" i="0" u="none" strike="noStrike" cap="none">
                <a:solidFill>
                  <a:srgbClr val="444444"/>
                </a:solidFill>
                <a:latin typeface="Times New Roman"/>
                <a:ea typeface="Times New Roman"/>
                <a:cs typeface="Times New Roman"/>
                <a:sym typeface="Times New Roman"/>
              </a:rPr>
              <a:t>The Reader encapsulates the parsing of the common input. The Builder hierarchy makes possible the polymorphic creation of many peculiar representations or targets.</a:t>
            </a:r>
            <a:endParaRPr/>
          </a:p>
          <a:p>
            <a:pPr marL="0" marR="0" lvl="0" indent="0" algn="just" rtl="0">
              <a:lnSpc>
                <a:spcPct val="100000"/>
              </a:lnSpc>
              <a:spcBef>
                <a:spcPts val="0"/>
              </a:spcBef>
              <a:spcAft>
                <a:spcPts val="0"/>
              </a:spcAft>
              <a:buNone/>
            </a:pPr>
            <a:br>
              <a:rPr lang="en-US" sz="2200" b="0" i="0" u="none" strike="noStrike" cap="none">
                <a:solidFill>
                  <a:srgbClr val="000000"/>
                </a:solidFill>
                <a:latin typeface="Times New Roman"/>
                <a:ea typeface="Times New Roman"/>
                <a:cs typeface="Times New Roman"/>
                <a:sym typeface="Times New Roman"/>
              </a:rPr>
            </a:br>
            <a:endParaRPr sz="2200" b="0" i="0" u="none" strike="noStrike" cap="none">
              <a:solidFill>
                <a:srgbClr val="000000"/>
              </a:solidFill>
              <a:latin typeface="Times New Roman"/>
              <a:ea typeface="Times New Roman"/>
              <a:cs typeface="Times New Roman"/>
              <a:sym typeface="Times New Roman"/>
            </a:endParaRPr>
          </a:p>
        </p:txBody>
      </p:sp>
      <p:pic>
        <p:nvPicPr>
          <p:cNvPr id="229" name="Google Shape;229;g122f10dd624_0_16" descr="Scheme of Builder"/>
          <p:cNvPicPr preferRelativeResize="0"/>
          <p:nvPr/>
        </p:nvPicPr>
        <p:blipFill rotWithShape="1">
          <a:blip r:embed="rId3">
            <a:alphaModFix/>
          </a:blip>
          <a:srcRect/>
          <a:stretch/>
        </p:blipFill>
        <p:spPr>
          <a:xfrm>
            <a:off x="5269269" y="1514193"/>
            <a:ext cx="6179392" cy="4892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txBox="1"/>
          <p:nvPr/>
        </p:nvSpPr>
        <p:spPr>
          <a:xfrm>
            <a:off x="202406" y="893862"/>
            <a:ext cx="610076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Times New Roman"/>
                <a:ea typeface="Times New Roman"/>
                <a:cs typeface="Times New Roman"/>
                <a:sym typeface="Times New Roman"/>
              </a:rPr>
              <a:t>Builder : Scenario  example-3</a:t>
            </a:r>
            <a:endParaRPr sz="2400" b="1" i="0" u="none" strike="noStrike" cap="none">
              <a:solidFill>
                <a:srgbClr val="000000"/>
              </a:solidFill>
              <a:latin typeface="Times New Roman"/>
              <a:ea typeface="Times New Roman"/>
              <a:cs typeface="Times New Roman"/>
              <a:sym typeface="Times New Roman"/>
            </a:endParaRPr>
          </a:p>
        </p:txBody>
      </p:sp>
      <p:pic>
        <p:nvPicPr>
          <p:cNvPr id="235" name="Google Shape;235;p19"/>
          <p:cNvPicPr preferRelativeResize="0"/>
          <p:nvPr/>
        </p:nvPicPr>
        <p:blipFill rotWithShape="1">
          <a:blip r:embed="rId3">
            <a:alphaModFix/>
          </a:blip>
          <a:srcRect/>
          <a:stretch/>
        </p:blipFill>
        <p:spPr>
          <a:xfrm>
            <a:off x="4778477" y="2050851"/>
            <a:ext cx="6526008" cy="4352925"/>
          </a:xfrm>
          <a:prstGeom prst="rect">
            <a:avLst/>
          </a:prstGeom>
          <a:noFill/>
          <a:ln>
            <a:noFill/>
          </a:ln>
        </p:spPr>
      </p:pic>
      <p:pic>
        <p:nvPicPr>
          <p:cNvPr id="236" name="Google Shape;236;p19"/>
          <p:cNvPicPr preferRelativeResize="0"/>
          <p:nvPr/>
        </p:nvPicPr>
        <p:blipFill rotWithShape="1">
          <a:blip r:embed="rId4">
            <a:alphaModFix/>
          </a:blip>
          <a:srcRect/>
          <a:stretch/>
        </p:blipFill>
        <p:spPr>
          <a:xfrm>
            <a:off x="4458750" y="1907803"/>
            <a:ext cx="7762875" cy="4663887"/>
          </a:xfrm>
          <a:prstGeom prst="rect">
            <a:avLst/>
          </a:prstGeom>
          <a:noFill/>
          <a:ln>
            <a:noFill/>
          </a:ln>
        </p:spPr>
      </p:pic>
      <p:pic>
        <p:nvPicPr>
          <p:cNvPr id="237" name="Google Shape;237;p19"/>
          <p:cNvPicPr preferRelativeResize="0"/>
          <p:nvPr/>
        </p:nvPicPr>
        <p:blipFill rotWithShape="1">
          <a:blip r:embed="rId5">
            <a:alphaModFix/>
          </a:blip>
          <a:srcRect/>
          <a:stretch/>
        </p:blipFill>
        <p:spPr>
          <a:xfrm>
            <a:off x="4940974" y="1905700"/>
            <a:ext cx="6804400" cy="4663875"/>
          </a:xfrm>
          <a:prstGeom prst="rect">
            <a:avLst/>
          </a:prstGeom>
          <a:noFill/>
          <a:ln>
            <a:noFill/>
          </a:ln>
        </p:spPr>
      </p:pic>
      <p:pic>
        <p:nvPicPr>
          <p:cNvPr id="238" name="Google Shape;238;p19"/>
          <p:cNvPicPr preferRelativeResize="0"/>
          <p:nvPr/>
        </p:nvPicPr>
        <p:blipFill rotWithShape="1">
          <a:blip r:embed="rId6">
            <a:alphaModFix/>
          </a:blip>
          <a:srcRect/>
          <a:stretch/>
        </p:blipFill>
        <p:spPr>
          <a:xfrm>
            <a:off x="4534950" y="2270313"/>
            <a:ext cx="7448242" cy="4663887"/>
          </a:xfrm>
          <a:prstGeom prst="rect">
            <a:avLst/>
          </a:prstGeom>
          <a:noFill/>
          <a:ln>
            <a:noFill/>
          </a:ln>
        </p:spPr>
      </p:pic>
      <p:pic>
        <p:nvPicPr>
          <p:cNvPr id="239" name="Google Shape;239;p19"/>
          <p:cNvPicPr preferRelativeResize="0"/>
          <p:nvPr/>
        </p:nvPicPr>
        <p:blipFill rotWithShape="1">
          <a:blip r:embed="rId7">
            <a:alphaModFix/>
          </a:blip>
          <a:srcRect/>
          <a:stretch/>
        </p:blipFill>
        <p:spPr>
          <a:xfrm>
            <a:off x="4458750" y="2505075"/>
            <a:ext cx="7286625" cy="4352925"/>
          </a:xfrm>
          <a:prstGeom prst="rect">
            <a:avLst/>
          </a:prstGeom>
          <a:noFill/>
          <a:ln>
            <a:noFill/>
          </a:ln>
        </p:spPr>
      </p:pic>
      <p:sp>
        <p:nvSpPr>
          <p:cNvPr id="240" name="Google Shape;240;p19"/>
          <p:cNvSpPr txBox="1"/>
          <p:nvPr/>
        </p:nvSpPr>
        <p:spPr>
          <a:xfrm>
            <a:off x="316276" y="1470600"/>
            <a:ext cx="4318500" cy="39357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For example, let’s think about how to create a House object.</a:t>
            </a:r>
            <a:endParaRPr/>
          </a:p>
          <a:p>
            <a:pPr marL="0" marR="0" lvl="0" indent="0" algn="just" rtl="0">
              <a:lnSpc>
                <a:spcPct val="115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To build a simple house, you need to construct four walls and a floor, install a door, fit a pair of windows, and build a roof. But what if you want a bigger, brighter house, with a backyard and other goodies (like a heating system, plumbing, and electrical wiring)?</a:t>
            </a:r>
            <a:endParaRPr sz="2200" b="0" i="0" u="none" strike="noStrike" cap="none">
              <a:solidFill>
                <a:srgbClr val="000000"/>
              </a:solidFill>
              <a:latin typeface="Times New Roman"/>
              <a:ea typeface="Times New Roman"/>
              <a:cs typeface="Times New Roman"/>
              <a:sym typeface="Times New Roman"/>
            </a:endParaRPr>
          </a:p>
        </p:txBody>
      </p:sp>
      <p:sp>
        <p:nvSpPr>
          <p:cNvPr id="241" name="Google Shape;241;p19"/>
          <p:cNvSpPr txBox="1"/>
          <p:nvPr/>
        </p:nvSpPr>
        <p:spPr>
          <a:xfrm>
            <a:off x="202406" y="6095999"/>
            <a:ext cx="322498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Link to scenario example-3 document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500"/>
                                        <p:tgtEl>
                                          <p:spTgt spid="2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 calcmode="lin" valueType="num">
                                      <p:cBhvr additive="base">
                                        <p:cTn id="12" dur="500"/>
                                        <p:tgtEl>
                                          <p:spTgt spid="23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 calcmode="lin" valueType="num">
                                      <p:cBhvr additive="base">
                                        <p:cTn id="17" dur="500"/>
                                        <p:tgtEl>
                                          <p:spTgt spid="23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 calcmode="lin" valueType="num">
                                      <p:cBhvr additive="base">
                                        <p:cTn id="22" dur="500"/>
                                        <p:tgtEl>
                                          <p:spTgt spid="23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9"/>
                                        </p:tgtEl>
                                        <p:attrNameLst>
                                          <p:attrName>style.visibility</p:attrName>
                                        </p:attrNameLst>
                                      </p:cBhvr>
                                      <p:to>
                                        <p:strVal val="visible"/>
                                      </p:to>
                                    </p:set>
                                    <p:anim calcmode="lin" valueType="num">
                                      <p:cBhvr additive="base">
                                        <p:cTn id="27" dur="500"/>
                                        <p:tgtEl>
                                          <p:spTgt spid="2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
          <p:cNvSpPr txBox="1"/>
          <p:nvPr/>
        </p:nvSpPr>
        <p:spPr>
          <a:xfrm>
            <a:off x="173948" y="1361510"/>
            <a:ext cx="1020431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2F5496"/>
                </a:solidFill>
                <a:latin typeface="Calibri"/>
                <a:ea typeface="Calibri"/>
                <a:cs typeface="Calibri"/>
                <a:sym typeface="Calibri"/>
              </a:rPr>
              <a:t>Use the Builder pattern when</a:t>
            </a:r>
            <a:endParaRPr sz="1400" b="0" i="0" u="none" strike="noStrike" cap="none">
              <a:solidFill>
                <a:srgbClr val="000000"/>
              </a:solidFill>
              <a:latin typeface="Arial"/>
              <a:ea typeface="Arial"/>
              <a:cs typeface="Arial"/>
              <a:sym typeface="Arial"/>
            </a:endParaRPr>
          </a:p>
        </p:txBody>
      </p:sp>
      <p:sp>
        <p:nvSpPr>
          <p:cNvPr id="247" name="Google Shape;247;p6"/>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Applicability</a:t>
            </a:r>
            <a:endParaRPr sz="1400" b="1" i="0" u="none" strike="noStrike" cap="none">
              <a:solidFill>
                <a:srgbClr val="000000"/>
              </a:solidFill>
              <a:latin typeface="Arial"/>
              <a:ea typeface="Arial"/>
              <a:cs typeface="Arial"/>
              <a:sym typeface="Arial"/>
            </a:endParaRPr>
          </a:p>
        </p:txBody>
      </p:sp>
      <p:sp>
        <p:nvSpPr>
          <p:cNvPr id="248" name="Google Shape;248;p6"/>
          <p:cNvSpPr txBox="1"/>
          <p:nvPr/>
        </p:nvSpPr>
        <p:spPr>
          <a:xfrm>
            <a:off x="69173" y="1823134"/>
            <a:ext cx="11779153" cy="415498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The algorithm for creating a complex object should be independent of the parts that make up the object and how they're assembled.</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The construction process must allow different representations for the object that's constructed.</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1" i="0" u="none" strike="noStrike" cap="none">
              <a:solidFill>
                <a:srgbClr val="444444"/>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You want to get rid of a “telescoping constructor”. Say you have a constructor with ten optional parameters. Calling such a beast is very inconvenient; therefore, you overload the constructor and create several shorter versions with fewer parameters.</a:t>
            </a:r>
            <a:endParaRPr/>
          </a:p>
          <a:p>
            <a:pPr marL="342900" marR="0" lvl="0" indent="-203200" algn="just"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You want your code to be able to create different representations of some product (for example, stone and wooden houses). The Builder pattern can be applied when construction of various representations of the product involves similar steps that differ only in the details. </a:t>
            </a: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p:nvPr/>
        </p:nvSpPr>
        <p:spPr>
          <a:xfrm>
            <a:off x="0" y="2915018"/>
            <a:ext cx="899808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F5496"/>
                </a:solidFill>
                <a:latin typeface="Calibri"/>
                <a:ea typeface="Calibri"/>
                <a:cs typeface="Calibri"/>
                <a:sym typeface="Calibri"/>
              </a:rPr>
              <a:t>OO Design Patterns</a:t>
            </a: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598883" y="5887304"/>
            <a:ext cx="749721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Department of Computer Science and  Engineering</a:t>
            </a:r>
            <a:endParaRPr sz="2000" b="0" i="0" u="none" strike="noStrike" cap="none">
              <a:solidFill>
                <a:schemeClr val="dk1"/>
              </a:solidFill>
              <a:latin typeface="Calibri"/>
              <a:ea typeface="Calibri"/>
              <a:cs typeface="Calibri"/>
              <a:sym typeface="Calibri"/>
            </a:endParaRPr>
          </a:p>
        </p:txBody>
      </p:sp>
      <p:grpSp>
        <p:nvGrpSpPr>
          <p:cNvPr id="107" name="Google Shape;107;p2"/>
          <p:cNvGrpSpPr/>
          <p:nvPr/>
        </p:nvGrpSpPr>
        <p:grpSpPr>
          <a:xfrm>
            <a:off x="313844" y="5489699"/>
            <a:ext cx="1066895" cy="1078155"/>
            <a:chOff x="313844" y="5489699"/>
            <a:chExt cx="1066895" cy="1078155"/>
          </a:xfrm>
        </p:grpSpPr>
        <p:sp>
          <p:nvSpPr>
            <p:cNvPr id="108" name="Google Shape;108;p2"/>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2"/>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110" name="Google Shape;110;p2"/>
          <p:cNvCxnSpPr/>
          <p:nvPr/>
        </p:nvCxnSpPr>
        <p:spPr>
          <a:xfrm>
            <a:off x="164387" y="2763388"/>
            <a:ext cx="8833698" cy="0"/>
          </a:xfrm>
          <a:prstGeom prst="straightConnector1">
            <a:avLst/>
          </a:prstGeom>
          <a:noFill/>
          <a:ln w="38100" cap="flat" cmpd="sng">
            <a:solidFill>
              <a:srgbClr val="DFA267"/>
            </a:solidFill>
            <a:prstDash val="solid"/>
            <a:miter lim="800000"/>
            <a:headEnd type="none" w="sm" len="sm"/>
            <a:tailEnd type="none" w="sm" len="sm"/>
          </a:ln>
        </p:spPr>
      </p:cxnSp>
      <p:pic>
        <p:nvPicPr>
          <p:cNvPr id="111" name="Google Shape;111;p2"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sp>
        <p:nvSpPr>
          <p:cNvPr id="112" name="Google Shape;112;p2"/>
          <p:cNvSpPr/>
          <p:nvPr/>
        </p:nvSpPr>
        <p:spPr>
          <a:xfrm>
            <a:off x="1" y="1726230"/>
            <a:ext cx="917741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C55A11"/>
                </a:solidFill>
                <a:latin typeface="Calibri"/>
                <a:ea typeface="Calibri"/>
                <a:cs typeface="Calibri"/>
                <a:sym typeface="Calibri"/>
              </a:rPr>
              <a:t>UE20CS352: Object Oriented Analysis and Design with Java</a:t>
            </a:r>
            <a:endParaRPr sz="1400" b="0" i="0" u="none" strike="noStrike" cap="none">
              <a:solidFill>
                <a:srgbClr val="000000"/>
              </a:solidFill>
              <a:latin typeface="Arial"/>
              <a:ea typeface="Arial"/>
              <a:cs typeface="Arial"/>
              <a:sym typeface="Arial"/>
            </a:endParaRPr>
          </a:p>
        </p:txBody>
      </p:sp>
      <p:sp>
        <p:nvSpPr>
          <p:cNvPr id="113" name="Google Shape;113;p2"/>
          <p:cNvSpPr txBox="1"/>
          <p:nvPr/>
        </p:nvSpPr>
        <p:spPr>
          <a:xfrm>
            <a:off x="598883" y="5505548"/>
            <a:ext cx="494588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Prof Nivedita Kasturi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2"/>
          <p:cNvSpPr txBox="1"/>
          <p:nvPr/>
        </p:nvSpPr>
        <p:spPr>
          <a:xfrm>
            <a:off x="167854" y="77677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Structure</a:t>
            </a:r>
            <a:endParaRPr sz="1400" b="1" i="0" u="none" strike="noStrike" cap="none">
              <a:solidFill>
                <a:srgbClr val="000000"/>
              </a:solidFill>
              <a:latin typeface="Arial"/>
              <a:ea typeface="Arial"/>
              <a:cs typeface="Arial"/>
              <a:sym typeface="Arial"/>
            </a:endParaRPr>
          </a:p>
        </p:txBody>
      </p:sp>
      <p:pic>
        <p:nvPicPr>
          <p:cNvPr id="254" name="Google Shape;254;p52"/>
          <p:cNvPicPr preferRelativeResize="0"/>
          <p:nvPr/>
        </p:nvPicPr>
        <p:blipFill rotWithShape="1">
          <a:blip r:embed="rId3">
            <a:alphaModFix/>
          </a:blip>
          <a:srcRect/>
          <a:stretch/>
        </p:blipFill>
        <p:spPr>
          <a:xfrm>
            <a:off x="374758" y="1907959"/>
            <a:ext cx="9124349" cy="426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p:nvPr/>
        </p:nvSpPr>
        <p:spPr>
          <a:xfrm>
            <a:off x="167854" y="77677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Participants</a:t>
            </a:r>
            <a:endParaRPr sz="1400" b="1" i="0" u="none" strike="noStrike" cap="none">
              <a:solidFill>
                <a:srgbClr val="000000"/>
              </a:solidFill>
              <a:latin typeface="Arial"/>
              <a:ea typeface="Arial"/>
              <a:cs typeface="Arial"/>
              <a:sym typeface="Arial"/>
            </a:endParaRPr>
          </a:p>
        </p:txBody>
      </p:sp>
      <p:sp>
        <p:nvSpPr>
          <p:cNvPr id="260" name="Google Shape;260;p20"/>
          <p:cNvSpPr txBox="1"/>
          <p:nvPr/>
        </p:nvSpPr>
        <p:spPr>
          <a:xfrm>
            <a:off x="167854" y="1346667"/>
            <a:ext cx="10835197" cy="5509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Builder</a:t>
            </a:r>
            <a:r>
              <a:rPr lang="en-US" sz="2200" b="0" i="0" u="none" strike="noStrike" cap="none">
                <a:solidFill>
                  <a:srgbClr val="000000"/>
                </a:solidFill>
                <a:latin typeface="Times New Roman"/>
                <a:ea typeface="Times New Roman"/>
                <a:cs typeface="Times New Roman"/>
                <a:sym typeface="Times New Roman"/>
              </a:rPr>
              <a:t> (TextConverter) </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o specifies an abstract interface for creating parts of a Product object. </a:t>
            </a:r>
            <a:endParaRPr/>
          </a:p>
          <a:p>
            <a:pPr marL="0" marR="0" lvl="0" indent="0" algn="just"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ConcreteBuilder</a:t>
            </a:r>
            <a:r>
              <a:rPr lang="en-US" sz="2200" b="0" i="0" u="none" strike="noStrike" cap="none">
                <a:solidFill>
                  <a:srgbClr val="000000"/>
                </a:solidFill>
                <a:latin typeface="Times New Roman"/>
                <a:ea typeface="Times New Roman"/>
                <a:cs typeface="Times New Roman"/>
                <a:sym typeface="Times New Roman"/>
              </a:rPr>
              <a:t> (ASCIIConverter, TeXConverter, TextWidgetConverter) </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o constructs and assembles parts of the product by implementing the Builder interface. </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o defines and keeps track of the representation it creates. </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o provides an interface for retrieving the product (e.g., GetASCIIText, GetTextWidget). · </a:t>
            </a:r>
            <a:endParaRPr/>
          </a:p>
          <a:p>
            <a:pPr marL="0" marR="0" lvl="0" indent="0" algn="just"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Director</a:t>
            </a:r>
            <a:r>
              <a:rPr lang="en-US" sz="2200" b="0" i="0" u="none" strike="noStrike" cap="none">
                <a:solidFill>
                  <a:srgbClr val="000000"/>
                </a:solidFill>
                <a:latin typeface="Times New Roman"/>
                <a:ea typeface="Times New Roman"/>
                <a:cs typeface="Times New Roman"/>
                <a:sym typeface="Times New Roman"/>
              </a:rPr>
              <a:t> (RTFReader)</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 o constructs an object using the Builder interface. </a:t>
            </a:r>
            <a:endParaRPr/>
          </a:p>
          <a:p>
            <a:pPr marL="0" marR="0" lvl="0" indent="0" algn="just"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200" b="1" i="0" u="none" strike="noStrike" cap="none">
                <a:solidFill>
                  <a:srgbClr val="000000"/>
                </a:solidFill>
                <a:latin typeface="Times New Roman"/>
                <a:ea typeface="Times New Roman"/>
                <a:cs typeface="Times New Roman"/>
                <a:sym typeface="Times New Roman"/>
              </a:rPr>
              <a:t>Product</a:t>
            </a:r>
            <a:r>
              <a:rPr lang="en-US" sz="2200" b="0" i="0" u="none" strike="noStrike" cap="none">
                <a:solidFill>
                  <a:srgbClr val="000000"/>
                </a:solidFill>
                <a:latin typeface="Times New Roman"/>
                <a:ea typeface="Times New Roman"/>
                <a:cs typeface="Times New Roman"/>
                <a:sym typeface="Times New Roman"/>
              </a:rPr>
              <a:t> (ASCIIText, TeXText, TextWidget) </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o represents the complex object under construction. ConcreteBuilder builds the product's internal representation and defines the process by which it's assembled. </a:t>
            </a:r>
            <a:endParaRPr/>
          </a:p>
          <a:p>
            <a:pPr marL="0" marR="0" lvl="0" indent="0" algn="just"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o includes classes that define the constituent parts, including interfaces for assembling the parts into the final result. </a:t>
            </a: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p:nvPr/>
        </p:nvSpPr>
        <p:spPr>
          <a:xfrm>
            <a:off x="167854" y="77677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Collaboration</a:t>
            </a:r>
            <a:endParaRPr sz="1400" b="1" i="0" u="none" strike="noStrike" cap="none">
              <a:solidFill>
                <a:srgbClr val="000000"/>
              </a:solidFill>
              <a:latin typeface="Arial"/>
              <a:ea typeface="Arial"/>
              <a:cs typeface="Arial"/>
              <a:sym typeface="Arial"/>
            </a:endParaRPr>
          </a:p>
        </p:txBody>
      </p:sp>
      <p:sp>
        <p:nvSpPr>
          <p:cNvPr id="266" name="Google Shape;266;p21"/>
          <p:cNvSpPr txBox="1"/>
          <p:nvPr/>
        </p:nvSpPr>
        <p:spPr>
          <a:xfrm>
            <a:off x="167854" y="1740657"/>
            <a:ext cx="5602631" cy="378565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Client creates Director object and configures it with a Builder</a:t>
            </a:r>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Director notifies Builder to build each part of the product</a:t>
            </a:r>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Builder handles requests from Director and adds parts to the product</a:t>
            </a:r>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Client retrieves product from the Builder</a:t>
            </a:r>
            <a:endParaRPr/>
          </a:p>
        </p:txBody>
      </p:sp>
      <p:sp>
        <p:nvSpPr>
          <p:cNvPr id="267" name="Google Shape;267;p21"/>
          <p:cNvSpPr txBox="1"/>
          <p:nvPr/>
        </p:nvSpPr>
        <p:spPr>
          <a:xfrm>
            <a:off x="6548818" y="1908980"/>
            <a:ext cx="609895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The following interaction diagram illustrates how Builder and Director cooperate with a client.</a:t>
            </a:r>
            <a:endParaRPr sz="1400" b="1" i="0" u="none" strike="noStrike" cap="none">
              <a:solidFill>
                <a:srgbClr val="000000"/>
              </a:solidFill>
              <a:latin typeface="Times New Roman"/>
              <a:ea typeface="Times New Roman"/>
              <a:cs typeface="Times New Roman"/>
              <a:sym typeface="Times New Roman"/>
            </a:endParaRPr>
          </a:p>
        </p:txBody>
      </p:sp>
      <p:pic>
        <p:nvPicPr>
          <p:cNvPr id="268" name="Google Shape;268;p21"/>
          <p:cNvPicPr preferRelativeResize="0"/>
          <p:nvPr/>
        </p:nvPicPr>
        <p:blipFill rotWithShape="1">
          <a:blip r:embed="rId3">
            <a:alphaModFix/>
          </a:blip>
          <a:srcRect/>
          <a:stretch/>
        </p:blipFill>
        <p:spPr>
          <a:xfrm>
            <a:off x="6548818" y="2610034"/>
            <a:ext cx="5475328" cy="39937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Consequence</a:t>
            </a:r>
            <a:endParaRPr sz="1400" b="1" i="0" u="none" strike="noStrike" cap="none">
              <a:solidFill>
                <a:srgbClr val="000000"/>
              </a:solidFill>
              <a:latin typeface="Arial"/>
              <a:ea typeface="Arial"/>
              <a:cs typeface="Arial"/>
              <a:sym typeface="Arial"/>
            </a:endParaRPr>
          </a:p>
        </p:txBody>
      </p:sp>
      <p:sp>
        <p:nvSpPr>
          <p:cNvPr id="274" name="Google Shape;274;p53"/>
          <p:cNvSpPr txBox="1"/>
          <p:nvPr/>
        </p:nvSpPr>
        <p:spPr>
          <a:xfrm>
            <a:off x="377300" y="1668093"/>
            <a:ext cx="8171895" cy="230832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Lets you vary a product’s internal representation by using different Builders</a:t>
            </a:r>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Isolates code for construction and representation</a:t>
            </a:r>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Gives finer-grain control over the construction process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5"/>
          <p:cNvSpPr txBox="1"/>
          <p:nvPr/>
        </p:nvSpPr>
        <p:spPr>
          <a:xfrm>
            <a:off x="173948" y="899886"/>
            <a:ext cx="753167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Issues to consider when using the Builder pattern</a:t>
            </a:r>
            <a:endParaRPr sz="1400" b="1" i="0" u="none" strike="noStrike" cap="none">
              <a:solidFill>
                <a:srgbClr val="000000"/>
              </a:solidFill>
              <a:latin typeface="Arial"/>
              <a:ea typeface="Arial"/>
              <a:cs typeface="Arial"/>
              <a:sym typeface="Arial"/>
            </a:endParaRPr>
          </a:p>
        </p:txBody>
      </p:sp>
      <p:sp>
        <p:nvSpPr>
          <p:cNvPr id="280" name="Google Shape;280;p55"/>
          <p:cNvSpPr txBox="1"/>
          <p:nvPr/>
        </p:nvSpPr>
        <p:spPr>
          <a:xfrm>
            <a:off x="350667" y="1627822"/>
            <a:ext cx="11643065" cy="4524315"/>
          </a:xfrm>
          <a:prstGeom prst="rect">
            <a:avLst/>
          </a:prstGeom>
          <a:noFill/>
          <a:ln>
            <a:noFill/>
          </a:ln>
        </p:spPr>
        <p:txBody>
          <a:bodyPr spcFirstLastPara="1" wrap="square" lIns="91425" tIns="45700" rIns="91425" bIns="45700" anchor="t" anchorCtr="0">
            <a:spAutoFit/>
          </a:bodyPr>
          <a:lstStyle/>
          <a:p>
            <a:pPr marL="342900" marR="0" lvl="1"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Assembly and construction interface: generality</a:t>
            </a:r>
            <a:endParaRPr/>
          </a:p>
          <a:p>
            <a:pPr marL="342900" marR="0" lvl="1"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1"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Is an abstract class for all Products necessary?</a:t>
            </a:r>
            <a:endParaRPr/>
          </a:p>
          <a:p>
            <a:pPr marL="342900" marR="0" lvl="1"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2"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Usually products don’t have a common interface</a:t>
            </a:r>
            <a:endParaRPr/>
          </a:p>
          <a:p>
            <a:pPr marL="342900" marR="0" lvl="2"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1"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Usually there’s an abstract Builder class that defines an operation for each component that a director may ask it to create.</a:t>
            </a:r>
            <a:endParaRPr/>
          </a:p>
          <a:p>
            <a:pPr marL="342900" marR="0" lvl="1"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2"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These operations do nothing by default (empty, static methods )</a:t>
            </a:r>
            <a:endParaRPr/>
          </a:p>
          <a:p>
            <a:pPr marL="342900" marR="0" lvl="2"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a:p>
            <a:pPr marL="342900" marR="0" lvl="2"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The ConcreteBuilder overrides operations selectively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4"/>
          <p:cNvSpPr txBox="1"/>
          <p:nvPr/>
        </p:nvSpPr>
        <p:spPr>
          <a:xfrm>
            <a:off x="173948" y="899886"/>
            <a:ext cx="763441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55A11"/>
                </a:solidFill>
                <a:latin typeface="Times New Roman"/>
                <a:ea typeface="Times New Roman"/>
                <a:cs typeface="Times New Roman"/>
                <a:sym typeface="Times New Roman"/>
              </a:rPr>
              <a:t>How to Implement</a:t>
            </a:r>
            <a:endParaRPr/>
          </a:p>
        </p:txBody>
      </p:sp>
      <p:sp>
        <p:nvSpPr>
          <p:cNvPr id="286" name="Google Shape;286;p54"/>
          <p:cNvSpPr txBox="1"/>
          <p:nvPr/>
        </p:nvSpPr>
        <p:spPr>
          <a:xfrm>
            <a:off x="326231" y="1442246"/>
            <a:ext cx="10236994" cy="5016758"/>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444444"/>
                </a:solidFill>
                <a:latin typeface="Times New Roman"/>
                <a:ea typeface="Times New Roman"/>
                <a:cs typeface="Times New Roman"/>
                <a:sym typeface="Times New Roman"/>
              </a:rPr>
              <a:t>Make sure that you can clearly define the common construction steps for building all available product representations. </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444444"/>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444444"/>
                </a:solidFill>
                <a:latin typeface="Times New Roman"/>
                <a:ea typeface="Times New Roman"/>
                <a:cs typeface="Times New Roman"/>
                <a:sym typeface="Times New Roman"/>
              </a:rPr>
              <a:t>Declare these steps in the base builder interface.</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444444"/>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444444"/>
                </a:solidFill>
                <a:latin typeface="Times New Roman"/>
                <a:ea typeface="Times New Roman"/>
                <a:cs typeface="Times New Roman"/>
                <a:sym typeface="Times New Roman"/>
              </a:rPr>
              <a:t>Create a concrete builder class for each of the product representations and implement their construction steps.</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444444"/>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444444"/>
                </a:solidFill>
                <a:latin typeface="Times New Roman"/>
                <a:ea typeface="Times New Roman"/>
                <a:cs typeface="Times New Roman"/>
                <a:sym typeface="Times New Roman"/>
              </a:rPr>
              <a:t>Think about creating a director class. It may encapsulate various ways to construct a product using the same builder object.</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444444"/>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444444"/>
                </a:solidFill>
                <a:latin typeface="Times New Roman"/>
                <a:ea typeface="Times New Roman"/>
                <a:cs typeface="Times New Roman"/>
                <a:sym typeface="Times New Roman"/>
              </a:rPr>
              <a:t>The client code creates both the builder and the director objects. Before construction starts, the client must pass a builder object to the director. </a:t>
            </a:r>
            <a:endParaRPr sz="2000" b="0" i="0" u="none" strike="noStrike" cap="none">
              <a:solidFill>
                <a:srgbClr val="444444"/>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444444"/>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444444"/>
                </a:solidFill>
                <a:latin typeface="Times New Roman"/>
                <a:ea typeface="Times New Roman"/>
                <a:cs typeface="Times New Roman"/>
                <a:sym typeface="Times New Roman"/>
              </a:rPr>
              <a:t>The construction result can be obtained directly from the director only if all products follow the same interface. Otherwise, the client should fetch the result from the builder.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2"/>
          <p:cNvSpPr txBox="1"/>
          <p:nvPr/>
        </p:nvSpPr>
        <p:spPr>
          <a:xfrm>
            <a:off x="173948" y="899886"/>
            <a:ext cx="763441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55A11"/>
                </a:solidFill>
                <a:latin typeface="Times New Roman"/>
                <a:ea typeface="Times New Roman"/>
                <a:cs typeface="Times New Roman"/>
                <a:sym typeface="Times New Roman"/>
              </a:rPr>
              <a:t>Pro and Cons</a:t>
            </a:r>
            <a:endParaRPr/>
          </a:p>
        </p:txBody>
      </p:sp>
      <p:sp>
        <p:nvSpPr>
          <p:cNvPr id="292" name="Google Shape;292;p22"/>
          <p:cNvSpPr txBox="1"/>
          <p:nvPr/>
        </p:nvSpPr>
        <p:spPr>
          <a:xfrm>
            <a:off x="497681" y="2106037"/>
            <a:ext cx="4922044" cy="38164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C55A11"/>
                </a:solidFill>
                <a:latin typeface="Times New Roman"/>
                <a:ea typeface="Times New Roman"/>
                <a:cs typeface="Times New Roman"/>
                <a:sym typeface="Times New Roman"/>
              </a:rPr>
              <a:t>Pros</a:t>
            </a:r>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444444"/>
                </a:solidFill>
                <a:latin typeface="Times New Roman"/>
                <a:ea typeface="Times New Roman"/>
                <a:cs typeface="Times New Roman"/>
                <a:sym typeface="Times New Roman"/>
              </a:rPr>
              <a:t>You can construct objects step-by-step, defer construction steps or run steps recursively.</a:t>
            </a:r>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444444"/>
                </a:solidFill>
                <a:latin typeface="Times New Roman"/>
                <a:ea typeface="Times New Roman"/>
                <a:cs typeface="Times New Roman"/>
                <a:sym typeface="Times New Roman"/>
              </a:rPr>
              <a:t> You can reuse the same construction code when building various representations of products.</a:t>
            </a:r>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444444"/>
                </a:solidFill>
                <a:latin typeface="Times New Roman"/>
                <a:ea typeface="Times New Roman"/>
                <a:cs typeface="Times New Roman"/>
                <a:sym typeface="Times New Roman"/>
              </a:rPr>
              <a:t> </a:t>
            </a:r>
            <a:r>
              <a:rPr lang="en-US" sz="2200" b="0" i="1" u="none" strike="noStrike" cap="none">
                <a:solidFill>
                  <a:srgbClr val="444444"/>
                </a:solidFill>
                <a:latin typeface="Times New Roman"/>
                <a:ea typeface="Times New Roman"/>
                <a:cs typeface="Times New Roman"/>
                <a:sym typeface="Times New Roman"/>
              </a:rPr>
              <a:t>Single Responsibility Principle</a:t>
            </a:r>
            <a:r>
              <a:rPr lang="en-US" sz="2200" b="0" i="0" u="none" strike="noStrike" cap="none">
                <a:solidFill>
                  <a:srgbClr val="444444"/>
                </a:solidFill>
                <a:latin typeface="Times New Roman"/>
                <a:ea typeface="Times New Roman"/>
                <a:cs typeface="Times New Roman"/>
                <a:sym typeface="Times New Roman"/>
              </a:rPr>
              <a:t>. You can isolate complex construction code from the business logic of the product.</a:t>
            </a:r>
            <a:endParaRPr/>
          </a:p>
          <a:p>
            <a:pPr marL="0" marR="0" lvl="0" indent="0" algn="just" rtl="0">
              <a:lnSpc>
                <a:spcPct val="100000"/>
              </a:lnSpc>
              <a:spcBef>
                <a:spcPts val="0"/>
              </a:spcBef>
              <a:spcAft>
                <a:spcPts val="0"/>
              </a:spcAft>
              <a:buNone/>
            </a:pPr>
            <a:endParaRPr sz="2200" b="0" i="0" u="none" strike="noStrike" cap="none">
              <a:solidFill>
                <a:srgbClr val="444444"/>
              </a:solidFill>
              <a:latin typeface="Times New Roman"/>
              <a:ea typeface="Times New Roman"/>
              <a:cs typeface="Times New Roman"/>
              <a:sym typeface="Times New Roman"/>
            </a:endParaRPr>
          </a:p>
        </p:txBody>
      </p:sp>
      <p:sp>
        <p:nvSpPr>
          <p:cNvPr id="293" name="Google Shape;293;p22"/>
          <p:cNvSpPr txBox="1"/>
          <p:nvPr/>
        </p:nvSpPr>
        <p:spPr>
          <a:xfrm>
            <a:off x="6395088" y="2474893"/>
            <a:ext cx="3949062"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C55A11"/>
                </a:solidFill>
                <a:latin typeface="Times New Roman"/>
                <a:ea typeface="Times New Roman"/>
                <a:cs typeface="Times New Roman"/>
                <a:sym typeface="Times New Roman"/>
              </a:rPr>
              <a:t>Cons</a:t>
            </a:r>
            <a:endParaRPr sz="2200" b="1" i="0" u="none" strike="noStrike" cap="none">
              <a:solidFill>
                <a:srgbClr val="C55A1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444444"/>
                </a:solidFill>
                <a:latin typeface="Times New Roman"/>
                <a:ea typeface="Times New Roman"/>
                <a:cs typeface="Times New Roman"/>
                <a:sym typeface="Times New Roman"/>
              </a:rPr>
              <a:t>The overall complexity of the code increases since the pattern requires creating multiple new classes.</a:t>
            </a: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p:nvPr/>
        </p:nvSpPr>
        <p:spPr>
          <a:xfrm>
            <a:off x="173948" y="899886"/>
            <a:ext cx="763441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55A11"/>
                </a:solidFill>
                <a:latin typeface="Times New Roman"/>
                <a:ea typeface="Times New Roman"/>
                <a:cs typeface="Times New Roman"/>
                <a:sym typeface="Times New Roman"/>
              </a:rPr>
              <a:t>Relations with Other Patterns</a:t>
            </a:r>
            <a:endParaRPr/>
          </a:p>
        </p:txBody>
      </p:sp>
      <p:sp>
        <p:nvSpPr>
          <p:cNvPr id="299" name="Google Shape;299;p23"/>
          <p:cNvSpPr txBox="1"/>
          <p:nvPr/>
        </p:nvSpPr>
        <p:spPr>
          <a:xfrm>
            <a:off x="173948" y="1868150"/>
            <a:ext cx="11579902" cy="440120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Many designs start by using </a:t>
            </a:r>
            <a:r>
              <a:rPr lang="en-US" sz="2000" b="1" i="0" u="none" strike="noStrike" cap="none">
                <a:solidFill>
                  <a:schemeClr val="dk1"/>
                </a:solidFill>
                <a:latin typeface="Times New Roman"/>
                <a:ea typeface="Times New Roman"/>
                <a:cs typeface="Times New Roman"/>
                <a:sym typeface="Times New Roman"/>
              </a:rPr>
              <a:t>Factory Method</a:t>
            </a:r>
            <a:r>
              <a:rPr lang="en-US" sz="2000" b="0" i="0" u="none" strike="noStrike" cap="none">
                <a:solidFill>
                  <a:schemeClr val="dk1"/>
                </a:solidFill>
                <a:latin typeface="Times New Roman"/>
                <a:ea typeface="Times New Roman"/>
                <a:cs typeface="Times New Roman"/>
                <a:sym typeface="Times New Roman"/>
              </a:rPr>
              <a:t> (less complicated and more customizable via subclasses) and evolve toward </a:t>
            </a:r>
            <a:r>
              <a:rPr lang="en-US" sz="2000" b="1" i="0" u="none" strike="noStrike" cap="none">
                <a:solidFill>
                  <a:schemeClr val="dk1"/>
                </a:solidFill>
                <a:latin typeface="Times New Roman"/>
                <a:ea typeface="Times New Roman"/>
                <a:cs typeface="Times New Roman"/>
                <a:sym typeface="Times New Roman"/>
              </a:rPr>
              <a:t>Abstract Factory</a:t>
            </a:r>
            <a:r>
              <a:rPr lang="en-US" sz="2000" b="0" i="0" u="none" strike="noStrike" cap="none">
                <a:solidFill>
                  <a:schemeClr val="dk1"/>
                </a:solidFill>
                <a:latin typeface="Times New Roman"/>
                <a:ea typeface="Times New Roman"/>
                <a:cs typeface="Times New Roman"/>
                <a:sym typeface="Times New Roman"/>
              </a:rPr>
              <a:t>, </a:t>
            </a:r>
            <a:r>
              <a:rPr lang="en-US" sz="2000" b="1" i="0" u="none" strike="noStrike" cap="none">
                <a:solidFill>
                  <a:schemeClr val="dk1"/>
                </a:solidFill>
                <a:latin typeface="Times New Roman"/>
                <a:ea typeface="Times New Roman"/>
                <a:cs typeface="Times New Roman"/>
                <a:sym typeface="Times New Roman"/>
              </a:rPr>
              <a:t>Prototype</a:t>
            </a:r>
            <a:r>
              <a:rPr lang="en-US" sz="2000" b="0" i="0" u="none" strike="noStrike" cap="none">
                <a:solidFill>
                  <a:schemeClr val="dk1"/>
                </a:solidFill>
                <a:latin typeface="Times New Roman"/>
                <a:ea typeface="Times New Roman"/>
                <a:cs typeface="Times New Roman"/>
                <a:sym typeface="Times New Roman"/>
              </a:rPr>
              <a:t>, or </a:t>
            </a:r>
            <a:r>
              <a:rPr lang="en-US" sz="2000" b="1" i="0" u="none" strike="noStrike" cap="none">
                <a:solidFill>
                  <a:schemeClr val="dk1"/>
                </a:solidFill>
                <a:latin typeface="Times New Roman"/>
                <a:ea typeface="Times New Roman"/>
                <a:cs typeface="Times New Roman"/>
                <a:sym typeface="Times New Roman"/>
              </a:rPr>
              <a:t>Builder</a:t>
            </a:r>
            <a:r>
              <a:rPr lang="en-US" sz="2000" b="0" i="0" u="none" strike="noStrike" cap="none">
                <a:solidFill>
                  <a:schemeClr val="dk1"/>
                </a:solidFill>
                <a:latin typeface="Times New Roman"/>
                <a:ea typeface="Times New Roman"/>
                <a:cs typeface="Times New Roman"/>
                <a:sym typeface="Times New Roman"/>
              </a:rPr>
              <a:t> (more flexible, but more complicated).</a:t>
            </a:r>
            <a:endParaRPr/>
          </a:p>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Builder</a:t>
            </a:r>
            <a:r>
              <a:rPr lang="en-US" sz="2000" b="0" i="0" u="none" strike="noStrike" cap="none">
                <a:solidFill>
                  <a:schemeClr val="dk1"/>
                </a:solidFill>
                <a:latin typeface="Times New Roman"/>
                <a:ea typeface="Times New Roman"/>
                <a:cs typeface="Times New Roman"/>
                <a:sym typeface="Times New Roman"/>
              </a:rPr>
              <a:t> focuses on constructing complex objects step by step. </a:t>
            </a:r>
            <a:r>
              <a:rPr lang="en-US" sz="2000" b="1" i="0" u="none" strike="noStrike" cap="none">
                <a:solidFill>
                  <a:schemeClr val="dk1"/>
                </a:solidFill>
                <a:latin typeface="Times New Roman"/>
                <a:ea typeface="Times New Roman"/>
                <a:cs typeface="Times New Roman"/>
                <a:sym typeface="Times New Roman"/>
              </a:rPr>
              <a:t>Abstract Factory</a:t>
            </a:r>
            <a:r>
              <a:rPr lang="en-US" sz="2000" b="0" i="0" u="none" strike="noStrike" cap="none">
                <a:solidFill>
                  <a:schemeClr val="dk1"/>
                </a:solidFill>
                <a:latin typeface="Times New Roman"/>
                <a:ea typeface="Times New Roman"/>
                <a:cs typeface="Times New Roman"/>
                <a:sym typeface="Times New Roman"/>
              </a:rPr>
              <a:t> specializes in creating families of related objects. </a:t>
            </a:r>
            <a:r>
              <a:rPr lang="en-US" sz="2000" b="0" i="1" u="none" strike="noStrike" cap="none">
                <a:solidFill>
                  <a:schemeClr val="dk1"/>
                </a:solidFill>
                <a:latin typeface="Times New Roman"/>
                <a:ea typeface="Times New Roman"/>
                <a:cs typeface="Times New Roman"/>
                <a:sym typeface="Times New Roman"/>
              </a:rPr>
              <a:t>Abstract Factory</a:t>
            </a:r>
            <a:r>
              <a:rPr lang="en-US" sz="2000" b="0" i="0" u="none" strike="noStrike" cap="none">
                <a:solidFill>
                  <a:schemeClr val="dk1"/>
                </a:solidFill>
                <a:latin typeface="Times New Roman"/>
                <a:ea typeface="Times New Roman"/>
                <a:cs typeface="Times New Roman"/>
                <a:sym typeface="Times New Roman"/>
              </a:rPr>
              <a:t> returns the product immediately, whereas </a:t>
            </a:r>
            <a:r>
              <a:rPr lang="en-US" sz="2000" b="0" i="1" u="none" strike="noStrike" cap="none">
                <a:solidFill>
                  <a:schemeClr val="dk1"/>
                </a:solidFill>
                <a:latin typeface="Times New Roman"/>
                <a:ea typeface="Times New Roman"/>
                <a:cs typeface="Times New Roman"/>
                <a:sym typeface="Times New Roman"/>
              </a:rPr>
              <a:t>Builder</a:t>
            </a:r>
            <a:r>
              <a:rPr lang="en-US" sz="2000" b="0" i="0" u="none" strike="noStrike" cap="none">
                <a:solidFill>
                  <a:schemeClr val="dk1"/>
                </a:solidFill>
                <a:latin typeface="Times New Roman"/>
                <a:ea typeface="Times New Roman"/>
                <a:cs typeface="Times New Roman"/>
                <a:sym typeface="Times New Roman"/>
              </a:rPr>
              <a:t> lets you run some additional construction steps before fetching the product.</a:t>
            </a:r>
            <a:endParaRPr/>
          </a:p>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You can use </a:t>
            </a:r>
            <a:r>
              <a:rPr lang="en-US" sz="2000" b="1" i="0" u="none" strike="noStrike" cap="none">
                <a:solidFill>
                  <a:schemeClr val="dk1"/>
                </a:solidFill>
                <a:latin typeface="Times New Roman"/>
                <a:ea typeface="Times New Roman"/>
                <a:cs typeface="Times New Roman"/>
                <a:sym typeface="Times New Roman"/>
              </a:rPr>
              <a:t>Builder</a:t>
            </a:r>
            <a:r>
              <a:rPr lang="en-US" sz="2000" b="0" i="0" u="none" strike="noStrike" cap="none">
                <a:solidFill>
                  <a:schemeClr val="dk1"/>
                </a:solidFill>
                <a:latin typeface="Times New Roman"/>
                <a:ea typeface="Times New Roman"/>
                <a:cs typeface="Times New Roman"/>
                <a:sym typeface="Times New Roman"/>
              </a:rPr>
              <a:t> when creating complex </a:t>
            </a:r>
            <a:r>
              <a:rPr lang="en-US" sz="2000" b="1" i="0" u="none" strike="noStrike" cap="none">
                <a:solidFill>
                  <a:schemeClr val="dk1"/>
                </a:solidFill>
                <a:latin typeface="Times New Roman"/>
                <a:ea typeface="Times New Roman"/>
                <a:cs typeface="Times New Roman"/>
                <a:sym typeface="Times New Roman"/>
              </a:rPr>
              <a:t>Composite</a:t>
            </a:r>
            <a:r>
              <a:rPr lang="en-US" sz="2000" b="0" i="0" u="none" strike="noStrike" cap="none">
                <a:solidFill>
                  <a:schemeClr val="dk1"/>
                </a:solidFill>
                <a:latin typeface="Times New Roman"/>
                <a:ea typeface="Times New Roman"/>
                <a:cs typeface="Times New Roman"/>
                <a:sym typeface="Times New Roman"/>
              </a:rPr>
              <a:t> trees because you can program its construction steps to work recursively.</a:t>
            </a:r>
            <a:endParaRPr/>
          </a:p>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You can combine </a:t>
            </a:r>
            <a:r>
              <a:rPr lang="en-US" sz="2000" b="1" i="0" u="none" strike="noStrike" cap="none">
                <a:solidFill>
                  <a:schemeClr val="dk1"/>
                </a:solidFill>
                <a:latin typeface="Times New Roman"/>
                <a:ea typeface="Times New Roman"/>
                <a:cs typeface="Times New Roman"/>
                <a:sym typeface="Times New Roman"/>
              </a:rPr>
              <a:t>Builder</a:t>
            </a:r>
            <a:r>
              <a:rPr lang="en-US" sz="2000" b="0" i="0" u="none" strike="noStrike" cap="none">
                <a:solidFill>
                  <a:schemeClr val="dk1"/>
                </a:solidFill>
                <a:latin typeface="Times New Roman"/>
                <a:ea typeface="Times New Roman"/>
                <a:cs typeface="Times New Roman"/>
                <a:sym typeface="Times New Roman"/>
              </a:rPr>
              <a:t> with </a:t>
            </a:r>
            <a:r>
              <a:rPr lang="en-US" sz="2000" b="1" i="0" u="none" strike="noStrike" cap="none">
                <a:solidFill>
                  <a:schemeClr val="dk1"/>
                </a:solidFill>
                <a:latin typeface="Times New Roman"/>
                <a:ea typeface="Times New Roman"/>
                <a:cs typeface="Times New Roman"/>
                <a:sym typeface="Times New Roman"/>
              </a:rPr>
              <a:t>Bridge</a:t>
            </a:r>
            <a:r>
              <a:rPr lang="en-US" sz="2000" b="0" i="0" u="none" strike="noStrike" cap="none">
                <a:solidFill>
                  <a:schemeClr val="dk1"/>
                </a:solidFill>
                <a:latin typeface="Times New Roman"/>
                <a:ea typeface="Times New Roman"/>
                <a:cs typeface="Times New Roman"/>
                <a:sym typeface="Times New Roman"/>
              </a:rPr>
              <a:t>: the director class plays the role of the abstraction, while different builders act as implementations.</a:t>
            </a:r>
            <a:endParaRPr/>
          </a:p>
          <a:p>
            <a:pPr marL="342900" marR="0" lvl="0" indent="-215900" algn="just" rtl="0">
              <a:lnSpc>
                <a:spcPct val="100000"/>
              </a:lnSpc>
              <a:spcBef>
                <a:spcPts val="0"/>
              </a:spcBef>
              <a:spcAft>
                <a:spcPts val="0"/>
              </a:spcAft>
              <a:buClr>
                <a:srgbClr val="000000"/>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Abstract Factories</a:t>
            </a:r>
            <a:r>
              <a:rPr lang="en-US" sz="2000" b="0" i="0" u="none" strike="noStrike" cap="none">
                <a:solidFill>
                  <a:schemeClr val="dk1"/>
                </a:solidFill>
                <a:latin typeface="Times New Roman"/>
                <a:ea typeface="Times New Roman"/>
                <a:cs typeface="Times New Roman"/>
                <a:sym typeface="Times New Roman"/>
              </a:rPr>
              <a:t>, </a:t>
            </a:r>
            <a:r>
              <a:rPr lang="en-US" sz="2000" b="1" i="0" u="none" strike="noStrike" cap="none">
                <a:solidFill>
                  <a:schemeClr val="dk1"/>
                </a:solidFill>
                <a:latin typeface="Times New Roman"/>
                <a:ea typeface="Times New Roman"/>
                <a:cs typeface="Times New Roman"/>
                <a:sym typeface="Times New Roman"/>
              </a:rPr>
              <a:t>Builders</a:t>
            </a:r>
            <a:r>
              <a:rPr lang="en-US" sz="2000" b="0" i="0" u="none" strike="noStrike" cap="none">
                <a:solidFill>
                  <a:schemeClr val="dk1"/>
                </a:solidFill>
                <a:latin typeface="Times New Roman"/>
                <a:ea typeface="Times New Roman"/>
                <a:cs typeface="Times New Roman"/>
                <a:sym typeface="Times New Roman"/>
              </a:rPr>
              <a:t> and </a:t>
            </a:r>
            <a:r>
              <a:rPr lang="en-US" sz="2000" b="1" i="0" u="none" strike="noStrike" cap="none">
                <a:solidFill>
                  <a:schemeClr val="dk1"/>
                </a:solidFill>
                <a:latin typeface="Times New Roman"/>
                <a:ea typeface="Times New Roman"/>
                <a:cs typeface="Times New Roman"/>
                <a:sym typeface="Times New Roman"/>
              </a:rPr>
              <a:t>Prototypes</a:t>
            </a:r>
            <a:r>
              <a:rPr lang="en-US" sz="2000" b="0" i="0" u="none" strike="noStrike" cap="none">
                <a:solidFill>
                  <a:schemeClr val="dk1"/>
                </a:solidFill>
                <a:latin typeface="Times New Roman"/>
                <a:ea typeface="Times New Roman"/>
                <a:cs typeface="Times New Roman"/>
                <a:sym typeface="Times New Roman"/>
              </a:rPr>
              <a:t> can all be implemented as </a:t>
            </a:r>
            <a:r>
              <a:rPr lang="en-US" sz="2000" b="1" i="0" u="none" strike="noStrike" cap="none">
                <a:solidFill>
                  <a:schemeClr val="dk1"/>
                </a:solidFill>
                <a:latin typeface="Times New Roman"/>
                <a:ea typeface="Times New Roman"/>
                <a:cs typeface="Times New Roman"/>
                <a:sym typeface="Times New Roman"/>
              </a:rPr>
              <a:t>Singletons</a:t>
            </a:r>
            <a:r>
              <a:rPr lang="en-US" sz="2000" b="0" i="0" u="none" strike="noStrike" cap="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4"/>
          <p:cNvSpPr txBox="1"/>
          <p:nvPr/>
        </p:nvSpPr>
        <p:spPr>
          <a:xfrm>
            <a:off x="304800" y="895350"/>
            <a:ext cx="336232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55A11"/>
                </a:solidFill>
                <a:latin typeface="Times New Roman"/>
                <a:ea typeface="Times New Roman"/>
                <a:cs typeface="Times New Roman"/>
                <a:sym typeface="Times New Roman"/>
              </a:rPr>
              <a:t>Demo</a:t>
            </a:r>
            <a:endParaRPr/>
          </a:p>
        </p:txBody>
      </p:sp>
      <p:sp>
        <p:nvSpPr>
          <p:cNvPr id="305" name="Google Shape;305;p24"/>
          <p:cNvSpPr txBox="1"/>
          <p:nvPr/>
        </p:nvSpPr>
        <p:spPr>
          <a:xfrm>
            <a:off x="590550" y="1952625"/>
            <a:ext cx="479107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sng" strike="noStrike" cap="none">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Link for builder demo</a:t>
            </a: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7"/>
          <p:cNvSpPr/>
          <p:nvPr/>
        </p:nvSpPr>
        <p:spPr>
          <a:xfrm>
            <a:off x="395784" y="763924"/>
            <a:ext cx="66472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References</a:t>
            </a:r>
            <a:endParaRPr sz="1400" b="0" i="0" u="none" strike="noStrike" cap="none">
              <a:solidFill>
                <a:srgbClr val="000000"/>
              </a:solidFill>
              <a:latin typeface="Arial"/>
              <a:ea typeface="Arial"/>
              <a:cs typeface="Arial"/>
              <a:sym typeface="Arial"/>
            </a:endParaRPr>
          </a:p>
        </p:txBody>
      </p:sp>
      <p:sp>
        <p:nvSpPr>
          <p:cNvPr id="312" name="Google Shape;312;p17"/>
          <p:cNvSpPr txBox="1"/>
          <p:nvPr/>
        </p:nvSpPr>
        <p:spPr>
          <a:xfrm>
            <a:off x="461784" y="1967257"/>
            <a:ext cx="10358100" cy="418572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Text Reference</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Times New Roman"/>
                <a:ea typeface="Times New Roman"/>
                <a:cs typeface="Times New Roman"/>
                <a:sym typeface="Times New Roman"/>
              </a:rPr>
              <a:t>Design Patterns: Elements of Reusable Object-Oriented Software, GOF</a:t>
            </a:r>
            <a:endParaRPr sz="1400" b="0" i="0" u="none" strike="noStrike" cap="none">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Web Reference</a:t>
            </a:r>
            <a:endParaRPr/>
          </a:p>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https://www.baeldung.com/creational-design-patterns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https://www.javatpoint.com/builder-design-pattern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https://sourcemaking.com/design_patterns/builder</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https://integu.net/builder-pattern/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https://www.c-sharpcorner.com/article/builder-design-pattern-with-java/</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342900" marR="0" lvl="0" indent="-19050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a:p>
            <a:pPr marL="342900" marR="0" lvl="0" indent="-19050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p:nvPr/>
        </p:nvSpPr>
        <p:spPr>
          <a:xfrm>
            <a:off x="79937" y="2838369"/>
            <a:ext cx="118461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F5496"/>
                </a:solidFill>
                <a:latin typeface="Calibri"/>
                <a:ea typeface="Calibri"/>
                <a:cs typeface="Calibri"/>
                <a:sym typeface="Calibri"/>
              </a:rPr>
              <a:t>  Unit-4</a:t>
            </a:r>
            <a:endParaRPr sz="1400" b="0" i="0" u="none" strike="noStrike" cap="none">
              <a:solidFill>
                <a:srgbClr val="000000"/>
              </a:solidFill>
              <a:latin typeface="Arial"/>
              <a:ea typeface="Arial"/>
              <a:cs typeface="Arial"/>
              <a:sym typeface="Arial"/>
            </a:endParaRPr>
          </a:p>
        </p:txBody>
      </p:sp>
      <p:grpSp>
        <p:nvGrpSpPr>
          <p:cNvPr id="119" name="Google Shape;119;p3"/>
          <p:cNvGrpSpPr/>
          <p:nvPr/>
        </p:nvGrpSpPr>
        <p:grpSpPr>
          <a:xfrm>
            <a:off x="313844" y="5489699"/>
            <a:ext cx="1066895" cy="1078155"/>
            <a:chOff x="313844" y="5489699"/>
            <a:chExt cx="1066895" cy="1078155"/>
          </a:xfrm>
        </p:grpSpPr>
        <p:sp>
          <p:nvSpPr>
            <p:cNvPr id="120" name="Google Shape;120;p3"/>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cxnSp>
        <p:nvCxnSpPr>
          <p:cNvPr id="122" name="Google Shape;122;p3"/>
          <p:cNvCxnSpPr/>
          <p:nvPr/>
        </p:nvCxnSpPr>
        <p:spPr>
          <a:xfrm>
            <a:off x="164387" y="2763388"/>
            <a:ext cx="8833698" cy="0"/>
          </a:xfrm>
          <a:prstGeom prst="straightConnector1">
            <a:avLst/>
          </a:prstGeom>
          <a:noFill/>
          <a:ln w="38100" cap="flat" cmpd="sng">
            <a:solidFill>
              <a:srgbClr val="DFA267"/>
            </a:solidFill>
            <a:prstDash val="solid"/>
            <a:miter lim="800000"/>
            <a:headEnd type="none" w="sm" len="sm"/>
            <a:tailEnd type="none" w="sm" len="sm"/>
          </a:ln>
        </p:spPr>
      </p:cxnSp>
      <p:pic>
        <p:nvPicPr>
          <p:cNvPr id="123" name="Google Shape;123;p3" descr="A close up of a logo&#10;&#10;Description automatically generated"/>
          <p:cNvPicPr preferRelativeResize="0"/>
          <p:nvPr/>
        </p:nvPicPr>
        <p:blipFill rotWithShape="1">
          <a:blip r:embed="rId3">
            <a:alphaModFix/>
          </a:blip>
          <a:srcRect/>
          <a:stretch/>
        </p:blipFill>
        <p:spPr>
          <a:xfrm>
            <a:off x="10659519" y="469890"/>
            <a:ext cx="933598" cy="1398963"/>
          </a:xfrm>
          <a:prstGeom prst="rect">
            <a:avLst/>
          </a:prstGeom>
          <a:noFill/>
          <a:ln>
            <a:noFill/>
          </a:ln>
        </p:spPr>
      </p:pic>
      <p:sp>
        <p:nvSpPr>
          <p:cNvPr id="124" name="Google Shape;124;p3"/>
          <p:cNvSpPr/>
          <p:nvPr/>
        </p:nvSpPr>
        <p:spPr>
          <a:xfrm>
            <a:off x="1" y="1726230"/>
            <a:ext cx="917741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C55A11"/>
                </a:solidFill>
                <a:latin typeface="Calibri"/>
                <a:ea typeface="Calibri"/>
                <a:cs typeface="Calibri"/>
                <a:sym typeface="Calibri"/>
              </a:rPr>
              <a:t>UE20CS352: Object Oriented Analysis and Design with Java</a:t>
            </a: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164387" y="3479125"/>
            <a:ext cx="935411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a:solidFill>
                  <a:srgbClr val="C55A11"/>
                </a:solidFill>
                <a:latin typeface="Calibri"/>
                <a:ea typeface="Calibri"/>
                <a:cs typeface="Calibri"/>
                <a:sym typeface="Calibri"/>
              </a:rPr>
              <a:t>Creational Patterns – Builder</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cxnSp>
        <p:nvCxnSpPr>
          <p:cNvPr id="317" name="Google Shape;317;p33"/>
          <p:cNvCxnSpPr/>
          <p:nvPr/>
        </p:nvCxnSpPr>
        <p:spPr>
          <a:xfrm rot="10800000" flipH="1">
            <a:off x="5448168" y="2887307"/>
            <a:ext cx="4581449" cy="1"/>
          </a:xfrm>
          <a:prstGeom prst="straightConnector1">
            <a:avLst/>
          </a:prstGeom>
          <a:noFill/>
          <a:ln w="38100" cap="flat" cmpd="sng">
            <a:solidFill>
              <a:srgbClr val="C55A11"/>
            </a:solidFill>
            <a:prstDash val="solid"/>
            <a:miter lim="800000"/>
            <a:headEnd type="none" w="sm" len="sm"/>
            <a:tailEnd type="none" w="sm" len="sm"/>
          </a:ln>
        </p:spPr>
      </p:cxnSp>
      <p:sp>
        <p:nvSpPr>
          <p:cNvPr id="318" name="Google Shape;318;p33"/>
          <p:cNvSpPr/>
          <p:nvPr/>
        </p:nvSpPr>
        <p:spPr>
          <a:xfrm>
            <a:off x="5460537" y="4049738"/>
            <a:ext cx="74972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niveditak@pes.edu</a:t>
            </a:r>
            <a:endParaRPr sz="2400" b="1" i="0" u="none" strike="noStrike" cap="none">
              <a:solidFill>
                <a:schemeClr val="dk1"/>
              </a:solidFill>
              <a:latin typeface="Calibri"/>
              <a:ea typeface="Calibri"/>
              <a:cs typeface="Calibri"/>
              <a:sym typeface="Calibri"/>
            </a:endParaRPr>
          </a:p>
        </p:txBody>
      </p:sp>
      <p:grpSp>
        <p:nvGrpSpPr>
          <p:cNvPr id="319" name="Google Shape;319;p33"/>
          <p:cNvGrpSpPr/>
          <p:nvPr/>
        </p:nvGrpSpPr>
        <p:grpSpPr>
          <a:xfrm>
            <a:off x="313844" y="349466"/>
            <a:ext cx="11518407" cy="6218388"/>
            <a:chOff x="313844" y="349466"/>
            <a:chExt cx="11518407" cy="6218388"/>
          </a:xfrm>
        </p:grpSpPr>
        <p:sp>
          <p:nvSpPr>
            <p:cNvPr id="320" name="Google Shape;320;p33"/>
            <p:cNvSpPr/>
            <p:nvPr/>
          </p:nvSpPr>
          <p:spPr>
            <a:xfrm>
              <a:off x="11786532" y="360726"/>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1" name="Google Shape;321;p33"/>
            <p:cNvSpPr/>
            <p:nvPr/>
          </p:nvSpPr>
          <p:spPr>
            <a:xfrm rot="5400000">
              <a:off x="11275944" y="-161122"/>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2" name="Google Shape;322;p33"/>
            <p:cNvSpPr/>
            <p:nvPr/>
          </p:nvSpPr>
          <p:spPr>
            <a:xfrm rot="5400000">
              <a:off x="824432" y="6011547"/>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33"/>
            <p:cNvSpPr/>
            <p:nvPr/>
          </p:nvSpPr>
          <p:spPr>
            <a:xfrm rot="10800000">
              <a:off x="313844" y="5489699"/>
              <a:ext cx="45719" cy="106689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324" name="Google Shape;324;p33" descr="A close up of a logo&#10;&#10;Description automatically generated"/>
          <p:cNvPicPr preferRelativeResize="0"/>
          <p:nvPr/>
        </p:nvPicPr>
        <p:blipFill rotWithShape="1">
          <a:blip r:embed="rId3">
            <a:alphaModFix/>
          </a:blip>
          <a:srcRect/>
          <a:stretch/>
        </p:blipFill>
        <p:spPr>
          <a:xfrm>
            <a:off x="2411974" y="1606241"/>
            <a:ext cx="2369218" cy="3550188"/>
          </a:xfrm>
          <a:prstGeom prst="rect">
            <a:avLst/>
          </a:prstGeom>
          <a:noFill/>
          <a:ln>
            <a:noFill/>
          </a:ln>
        </p:spPr>
      </p:pic>
      <p:sp>
        <p:nvSpPr>
          <p:cNvPr id="325" name="Google Shape;325;p33"/>
          <p:cNvSpPr/>
          <p:nvPr/>
        </p:nvSpPr>
        <p:spPr>
          <a:xfrm>
            <a:off x="5448168" y="2049518"/>
            <a:ext cx="4603806" cy="665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55A11"/>
                </a:solidFill>
                <a:latin typeface="Calibri"/>
                <a:ea typeface="Calibri"/>
                <a:cs typeface="Calibri"/>
                <a:sym typeface="Calibri"/>
              </a:rPr>
              <a:t>THANK YOU</a:t>
            </a:r>
            <a:endParaRPr sz="1400" b="0" i="0" u="none" strike="noStrike" cap="none">
              <a:solidFill>
                <a:srgbClr val="000000"/>
              </a:solidFill>
              <a:latin typeface="Arial"/>
              <a:ea typeface="Arial"/>
              <a:cs typeface="Arial"/>
              <a:sym typeface="Arial"/>
            </a:endParaRPr>
          </a:p>
        </p:txBody>
      </p:sp>
      <p:sp>
        <p:nvSpPr>
          <p:cNvPr id="326" name="Google Shape;326;p33"/>
          <p:cNvSpPr/>
          <p:nvPr/>
        </p:nvSpPr>
        <p:spPr>
          <a:xfrm>
            <a:off x="5448168" y="3064182"/>
            <a:ext cx="633836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Prof Nivedita Kasturi</a:t>
            </a:r>
            <a:endParaRPr sz="2400" b="1" i="0" u="none" strike="noStrike" cap="none">
              <a:solidFill>
                <a:schemeClr val="dk1"/>
              </a:solidFill>
              <a:latin typeface="Calibri"/>
              <a:ea typeface="Calibri"/>
              <a:cs typeface="Calibri"/>
              <a:sym typeface="Calibri"/>
            </a:endParaRPr>
          </a:p>
        </p:txBody>
      </p:sp>
      <p:sp>
        <p:nvSpPr>
          <p:cNvPr id="327" name="Google Shape;327;p33"/>
          <p:cNvSpPr/>
          <p:nvPr/>
        </p:nvSpPr>
        <p:spPr>
          <a:xfrm>
            <a:off x="5448168" y="3525847"/>
            <a:ext cx="64793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Department of Computer Science and Engineering</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9"/>
          <p:cNvSpPr txBox="1"/>
          <p:nvPr/>
        </p:nvSpPr>
        <p:spPr>
          <a:xfrm>
            <a:off x="173948" y="692436"/>
            <a:ext cx="63810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C55A11"/>
                </a:solidFill>
                <a:latin typeface="Calibri"/>
                <a:ea typeface="Calibri"/>
                <a:cs typeface="Calibri"/>
                <a:sym typeface="Calibri"/>
              </a:rPr>
              <a:t>Agenda</a:t>
            </a:r>
            <a:endParaRPr sz="1600" b="1" i="0" u="none" strike="noStrike" cap="none">
              <a:solidFill>
                <a:srgbClr val="000000"/>
              </a:solidFill>
              <a:latin typeface="Arial"/>
              <a:ea typeface="Arial"/>
              <a:cs typeface="Arial"/>
              <a:sym typeface="Arial"/>
            </a:endParaRPr>
          </a:p>
        </p:txBody>
      </p:sp>
      <p:sp>
        <p:nvSpPr>
          <p:cNvPr id="131" name="Google Shape;131;p9"/>
          <p:cNvSpPr txBox="1"/>
          <p:nvPr/>
        </p:nvSpPr>
        <p:spPr>
          <a:xfrm>
            <a:off x="173948" y="1352392"/>
            <a:ext cx="10419600" cy="470894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Builder-definition</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   Motivation</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  Intent</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Implementation</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Applicability</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Structure-Consequence</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Calibri"/>
                <a:ea typeface="Calibri"/>
                <a:cs typeface="Calibri"/>
                <a:sym typeface="Calibri"/>
              </a:rPr>
              <a:t>Issues</a:t>
            </a:r>
            <a:endParaRPr sz="1400" b="0" i="0" u="none" strike="noStrike" cap="none">
              <a:solidFill>
                <a:srgbClr val="000000"/>
              </a:solidFill>
              <a:latin typeface="Arial"/>
              <a:ea typeface="Arial"/>
              <a:cs typeface="Arial"/>
              <a:sym typeface="Arial"/>
            </a:endParaRPr>
          </a:p>
          <a:p>
            <a:pPr marL="342900" marR="0" lvl="0" indent="-215900" algn="just" rtl="0">
              <a:lnSpc>
                <a:spcPct val="150000"/>
              </a:lnSpc>
              <a:spcBef>
                <a:spcPts val="0"/>
              </a:spcBef>
              <a:spcAft>
                <a:spcPts val="0"/>
              </a:spcAft>
              <a:buClr>
                <a:srgbClr val="000000"/>
              </a:buClr>
              <a:buSzPts val="2000"/>
              <a:buFont typeface="Noto Sans Symbols"/>
              <a:buNone/>
            </a:pPr>
            <a:endParaRPr sz="2000" b="0" i="0" u="none" strike="noStrike" cap="none">
              <a:solidFill>
                <a:srgbClr val="000000"/>
              </a:solidFill>
              <a:latin typeface="Calibri"/>
              <a:ea typeface="Calibri"/>
              <a:cs typeface="Calibri"/>
              <a:sym typeface="Calibri"/>
            </a:endParaRPr>
          </a:p>
          <a:p>
            <a:pPr marL="342900" marR="0" lvl="0" indent="-215900" algn="just" rtl="0">
              <a:lnSpc>
                <a:spcPct val="150000"/>
              </a:lnSpc>
              <a:spcBef>
                <a:spcPts val="0"/>
              </a:spcBef>
              <a:spcAft>
                <a:spcPts val="0"/>
              </a:spcAft>
              <a:buClr>
                <a:srgbClr val="000000"/>
              </a:buClr>
              <a:buSzPts val="2000"/>
              <a:buFont typeface="Noto Sans Symbols"/>
              <a:buNone/>
            </a:pPr>
            <a:endParaRPr sz="2000" b="0" i="0" u="none" strike="noStrike" cap="none">
              <a:solidFill>
                <a:srgbClr val="000000"/>
              </a:solidFill>
              <a:latin typeface="Calibri"/>
              <a:ea typeface="Calibri"/>
              <a:cs typeface="Calibri"/>
              <a:sym typeface="Calibri"/>
            </a:endParaRPr>
          </a:p>
          <a:p>
            <a:pPr marL="342900" marR="0" lvl="0" indent="-215900" algn="just" rtl="0">
              <a:lnSpc>
                <a:spcPct val="150000"/>
              </a:lnSpc>
              <a:spcBef>
                <a:spcPts val="0"/>
              </a:spcBef>
              <a:spcAft>
                <a:spcPts val="0"/>
              </a:spcAft>
              <a:buClr>
                <a:srgbClr val="000000"/>
              </a:buClr>
              <a:buSzPts val="2000"/>
              <a:buFont typeface="Noto Sans Symbols"/>
              <a:buNone/>
            </a:pPr>
            <a:endParaRPr sz="20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p:nvPr/>
        </p:nvSpPr>
        <p:spPr>
          <a:xfrm>
            <a:off x="141402" y="876693"/>
            <a:ext cx="520359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55A11"/>
                </a:solidFill>
                <a:latin typeface="Times New Roman"/>
                <a:ea typeface="Times New Roman"/>
                <a:cs typeface="Times New Roman"/>
                <a:sym typeface="Times New Roman"/>
              </a:rPr>
              <a:t>Introduction</a:t>
            </a:r>
            <a:endParaRPr/>
          </a:p>
        </p:txBody>
      </p:sp>
      <p:sp>
        <p:nvSpPr>
          <p:cNvPr id="137" name="Google Shape;137;p5"/>
          <p:cNvSpPr txBox="1"/>
          <p:nvPr/>
        </p:nvSpPr>
        <p:spPr>
          <a:xfrm>
            <a:off x="141400" y="1338350"/>
            <a:ext cx="11586000" cy="1939500"/>
          </a:xfrm>
          <a:prstGeom prst="rect">
            <a:avLst/>
          </a:prstGeom>
          <a:noFill/>
          <a:ln>
            <a:noFill/>
          </a:ln>
        </p:spPr>
        <p:txBody>
          <a:bodyPr spcFirstLastPara="1" wrap="square" lIns="91425" tIns="45700" rIns="91425" bIns="45700" anchor="t" anchorCtr="0">
            <a:spAutoFit/>
          </a:bodyPr>
          <a:lstStyle/>
          <a:p>
            <a:pPr marL="342900" marR="1340284" lvl="0" indent="-342900" algn="just" rtl="0">
              <a:lnSpc>
                <a:spcPct val="100000"/>
              </a:lnSpc>
              <a:spcBef>
                <a:spcPts val="0"/>
              </a:spcBef>
              <a:spcAft>
                <a:spcPts val="0"/>
              </a:spcAft>
              <a:buClr>
                <a:srgbClr val="000000"/>
              </a:buClr>
              <a:buSzPts val="2400"/>
              <a:buFont typeface="Noto Sans Symbols"/>
              <a:buChar char="❑"/>
            </a:pPr>
            <a:r>
              <a:rPr lang="en-US" sz="2400" b="1" i="0" u="none" strike="noStrike" cap="none">
                <a:solidFill>
                  <a:srgbClr val="292929"/>
                </a:solidFill>
                <a:latin typeface="Times New Roman"/>
                <a:ea typeface="Times New Roman"/>
                <a:cs typeface="Times New Roman"/>
                <a:sym typeface="Times New Roman"/>
              </a:rPr>
              <a:t>Builder Design Pattern</a:t>
            </a:r>
            <a:r>
              <a:rPr lang="en-US" sz="2400" b="0" i="0" u="none" strike="noStrike" cap="none">
                <a:solidFill>
                  <a:srgbClr val="292929"/>
                </a:solidFill>
                <a:latin typeface="Times New Roman"/>
                <a:ea typeface="Times New Roman"/>
                <a:cs typeface="Times New Roman"/>
                <a:sym typeface="Times New Roman"/>
              </a:rPr>
              <a:t> as it was intended implies that a sequence of complex operations is needed in order to </a:t>
            </a:r>
            <a:r>
              <a:rPr lang="en-US" sz="2400" b="1" i="0" u="none" strike="noStrike" cap="none">
                <a:solidFill>
                  <a:srgbClr val="292929"/>
                </a:solidFill>
                <a:latin typeface="Times New Roman"/>
                <a:ea typeface="Times New Roman"/>
                <a:cs typeface="Times New Roman"/>
                <a:sym typeface="Times New Roman"/>
              </a:rPr>
              <a:t>produce an object instance</a:t>
            </a:r>
            <a:r>
              <a:rPr lang="en-US" sz="2400" b="0" i="0" u="none" strike="noStrike" cap="none">
                <a:solidFill>
                  <a:srgbClr val="292929"/>
                </a:solidFill>
                <a:latin typeface="Times New Roman"/>
                <a:ea typeface="Times New Roman"/>
                <a:cs typeface="Times New Roman"/>
                <a:sym typeface="Times New Roman"/>
              </a:rPr>
              <a:t>. </a:t>
            </a:r>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rgbClr val="292929"/>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292929"/>
                </a:solidFill>
                <a:latin typeface="Times New Roman"/>
                <a:ea typeface="Times New Roman"/>
                <a:cs typeface="Times New Roman"/>
                <a:sym typeface="Times New Roman"/>
              </a:rPr>
              <a:t>The idea is that we delegate the construction of an object to a specialized class, which is aware of the complex process and logic required to build that specific instance. </a:t>
            </a:r>
            <a:endParaRPr sz="2400" b="0" i="0" u="none" strike="noStrike" cap="none">
              <a:solidFill>
                <a:srgbClr val="000000"/>
              </a:solidFill>
              <a:latin typeface="Times New Roman"/>
              <a:ea typeface="Times New Roman"/>
              <a:cs typeface="Times New Roman"/>
              <a:sym typeface="Times New Roman"/>
            </a:endParaRPr>
          </a:p>
        </p:txBody>
      </p:sp>
      <p:pic>
        <p:nvPicPr>
          <p:cNvPr id="138" name="Google Shape;138;p5"/>
          <p:cNvPicPr preferRelativeResize="0"/>
          <p:nvPr/>
        </p:nvPicPr>
        <p:blipFill rotWithShape="1">
          <a:blip r:embed="rId3">
            <a:alphaModFix/>
          </a:blip>
          <a:srcRect/>
          <a:stretch/>
        </p:blipFill>
        <p:spPr>
          <a:xfrm>
            <a:off x="7856241" y="3739015"/>
            <a:ext cx="4194357" cy="2850321"/>
          </a:xfrm>
          <a:prstGeom prst="rect">
            <a:avLst/>
          </a:prstGeom>
          <a:noFill/>
          <a:ln w="22225" cap="flat" cmpd="sng">
            <a:solidFill>
              <a:schemeClr val="accent1"/>
            </a:solidFill>
            <a:prstDash val="solid"/>
            <a:round/>
            <a:headEnd type="none" w="sm" len="sm"/>
            <a:tailEnd type="none" w="sm" len="sm"/>
          </a:ln>
        </p:spPr>
      </p:pic>
      <p:sp>
        <p:nvSpPr>
          <p:cNvPr id="139" name="Google Shape;139;p5"/>
          <p:cNvSpPr txBox="1"/>
          <p:nvPr/>
        </p:nvSpPr>
        <p:spPr>
          <a:xfrm>
            <a:off x="141402" y="3458999"/>
            <a:ext cx="7400042" cy="304698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292929"/>
                </a:solidFill>
                <a:latin typeface="Times New Roman"/>
                <a:ea typeface="Times New Roman"/>
                <a:cs typeface="Times New Roman"/>
                <a:sym typeface="Times New Roman"/>
              </a:rPr>
              <a:t>This helps us create Single Responsibility classes for complex object creation while at the same time ensuring separation of object creation from business logic. </a:t>
            </a:r>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rgbClr val="292929"/>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292929"/>
                </a:solidFill>
                <a:latin typeface="Times New Roman"/>
                <a:ea typeface="Times New Roman"/>
                <a:cs typeface="Times New Roman"/>
                <a:sym typeface="Times New Roman"/>
              </a:rPr>
              <a:t>Based on the nature of the application, Builder implementations might lead to code re-usability, reducing the code base and improving SOLID compliance of our code.</a:t>
            </a:r>
            <a:endParaRPr sz="2400" b="0" i="0" u="none" strike="noStrike" cap="none">
              <a:solidFill>
                <a:srgbClr val="292929"/>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a:t>
            </a:r>
            <a:endParaRPr sz="1400" b="1" i="0" u="none" strike="noStrike" cap="none">
              <a:solidFill>
                <a:srgbClr val="000000"/>
              </a:solidFill>
              <a:latin typeface="Arial"/>
              <a:ea typeface="Arial"/>
              <a:cs typeface="Arial"/>
              <a:sym typeface="Arial"/>
            </a:endParaRPr>
          </a:p>
        </p:txBody>
      </p:sp>
      <p:sp>
        <p:nvSpPr>
          <p:cNvPr id="145" name="Google Shape;145;p7"/>
          <p:cNvSpPr txBox="1"/>
          <p:nvPr/>
        </p:nvSpPr>
        <p:spPr>
          <a:xfrm>
            <a:off x="173948" y="1454312"/>
            <a:ext cx="10204315"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Calibri"/>
                <a:ea typeface="Calibri"/>
                <a:cs typeface="Calibri"/>
                <a:sym typeface="Calibri"/>
              </a:rPr>
              <a:t>Definition:</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2F549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2F549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2F5496"/>
              </a:solidFill>
              <a:latin typeface="Calibri"/>
              <a:ea typeface="Calibri"/>
              <a:cs typeface="Calibri"/>
              <a:sym typeface="Calibri"/>
            </a:endParaRPr>
          </a:p>
        </p:txBody>
      </p:sp>
      <p:sp>
        <p:nvSpPr>
          <p:cNvPr id="146" name="Google Shape;146;p7"/>
          <p:cNvSpPr txBox="1"/>
          <p:nvPr/>
        </p:nvSpPr>
        <p:spPr>
          <a:xfrm>
            <a:off x="598602" y="1990114"/>
            <a:ext cx="11052928"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The Builder Design Pattern is another creational pattern designed to deal with the construction of comparatively complex objects.</a:t>
            </a:r>
            <a:endParaRPr/>
          </a:p>
          <a:p>
            <a:pPr marL="0" marR="0" lvl="0" indent="0" algn="l" rtl="0">
              <a:lnSpc>
                <a:spcPct val="100000"/>
              </a:lnSpc>
              <a:spcBef>
                <a:spcPts val="0"/>
              </a:spcBef>
              <a:spcAft>
                <a:spcPts val="0"/>
              </a:spcAft>
              <a:buNone/>
            </a:pPr>
            <a:endParaRPr sz="24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When the complexity of creating object increases, the Builder pattern can separate out the instantiation process by using another object (a builder) to construct the object.</a:t>
            </a: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This builder can then be used to create many other similar representations using a simple step-by-step approach.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p:nvPr/>
        </p:nvSpPr>
        <p:spPr>
          <a:xfrm>
            <a:off x="149289" y="1348800"/>
            <a:ext cx="11224727" cy="4493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The Builder design pattern solves problems like:</a:t>
            </a:r>
            <a:endParaRPr/>
          </a:p>
          <a:p>
            <a:pPr marL="0" marR="0" lvl="0" indent="0" algn="l"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How can a class (the same construction process) create different representations of a complex object?</a:t>
            </a:r>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How can a class that includes creating a complex object be simplified?</a:t>
            </a:r>
            <a:endParaRPr/>
          </a:p>
          <a:p>
            <a:pPr marL="0" marR="0" lvl="0" indent="0" algn="l"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The Builder design pattern describes how to solve such problems:</a:t>
            </a:r>
            <a:endParaRPr/>
          </a:p>
          <a:p>
            <a:pPr marL="0" marR="0" lvl="0" indent="0" algn="l"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Encapsulate creating and assembling the parts of a complex object in a separate Builder object.</a:t>
            </a:r>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A class delegates object creation to a Builder object instead of creating the objects directly.</a:t>
            </a:r>
            <a:endParaRPr/>
          </a:p>
          <a:p>
            <a:pPr marL="0" marR="0" lvl="0" indent="0" algn="l" rtl="0">
              <a:lnSpc>
                <a:spcPct val="100000"/>
              </a:lnSpc>
              <a:spcBef>
                <a:spcPts val="0"/>
              </a:spcBef>
              <a:spcAft>
                <a:spcPts val="0"/>
              </a:spcAft>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200" b="0" i="0" u="none" strike="noStrike" cap="none">
                <a:solidFill>
                  <a:srgbClr val="000000"/>
                </a:solidFill>
                <a:latin typeface="Times New Roman"/>
                <a:ea typeface="Times New Roman"/>
                <a:cs typeface="Times New Roman"/>
                <a:sym typeface="Times New Roman"/>
              </a:rPr>
              <a:t>A class (the same construction process) can delegate to different Builder objects to create different representations of a complex object.</a:t>
            </a:r>
            <a:endParaRPr sz="2200" b="0" i="0" u="none" strike="noStrike" cap="none">
              <a:solidFill>
                <a:srgbClr val="000000"/>
              </a:solidFill>
              <a:latin typeface="Times New Roman"/>
              <a:ea typeface="Times New Roman"/>
              <a:cs typeface="Times New Roman"/>
              <a:sym typeface="Times New Roman"/>
            </a:endParaRPr>
          </a:p>
        </p:txBody>
      </p:sp>
      <p:sp>
        <p:nvSpPr>
          <p:cNvPr id="153" name="Google Shape;153;p8"/>
          <p:cNvSpPr txBox="1"/>
          <p:nvPr/>
        </p:nvSpPr>
        <p:spPr>
          <a:xfrm>
            <a:off x="307910" y="821094"/>
            <a:ext cx="40121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C55A11"/>
                </a:solidFill>
                <a:latin typeface="Times New Roman"/>
                <a:ea typeface="Times New Roman"/>
                <a:cs typeface="Times New Roman"/>
                <a:sym typeface="Times New Roman"/>
              </a:rPr>
              <a:t>Why Builder Pattern?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 Class, Object Structural</a:t>
            </a:r>
            <a:endParaRPr sz="1400" b="1" i="0" u="none" strike="noStrike" cap="none">
              <a:solidFill>
                <a:srgbClr val="000000"/>
              </a:solidFill>
              <a:latin typeface="Arial"/>
              <a:ea typeface="Arial"/>
              <a:cs typeface="Arial"/>
              <a:sym typeface="Arial"/>
            </a:endParaRPr>
          </a:p>
        </p:txBody>
      </p:sp>
      <p:sp>
        <p:nvSpPr>
          <p:cNvPr id="159" name="Google Shape;159;p10"/>
          <p:cNvSpPr txBox="1"/>
          <p:nvPr/>
        </p:nvSpPr>
        <p:spPr>
          <a:xfrm>
            <a:off x="76672" y="1312122"/>
            <a:ext cx="10204315" cy="2492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Calibri"/>
                <a:ea typeface="Calibri"/>
                <a:cs typeface="Calibri"/>
                <a:sym typeface="Calibri"/>
              </a:rPr>
              <a:t>Motivation</a:t>
            </a:r>
            <a:endParaRPr sz="2400" b="1" i="0" u="none" strike="noStrike" cap="none">
              <a:solidFill>
                <a:srgbClr val="2F5496"/>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A reader for the RTF (Rich Text Format) document exchange format should be able to convert RTF to many text formats. The reader might convert RTF documents into plain ASCII text or into a text widget that can be edited interactively. </a:t>
            </a:r>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The </a:t>
            </a:r>
            <a:r>
              <a:rPr lang="en-US" sz="2200" b="1" i="0" u="none" strike="noStrike" cap="none">
                <a:solidFill>
                  <a:srgbClr val="C55A11"/>
                </a:solidFill>
                <a:latin typeface="Times New Roman"/>
                <a:ea typeface="Times New Roman"/>
                <a:cs typeface="Times New Roman"/>
                <a:sym typeface="Times New Roman"/>
              </a:rPr>
              <a:t>problem</a:t>
            </a:r>
            <a:r>
              <a:rPr lang="en-US" sz="2200" b="0" i="0" u="none" strike="noStrike" cap="none">
                <a:solidFill>
                  <a:srgbClr val="000000"/>
                </a:solidFill>
                <a:latin typeface="Times New Roman"/>
                <a:ea typeface="Times New Roman"/>
                <a:cs typeface="Times New Roman"/>
                <a:sym typeface="Times New Roman"/>
              </a:rPr>
              <a:t>, however, is that the number of possible conversions is open-ended. So it should be easy to add a new conversion without modifying the reader.</a:t>
            </a:r>
            <a:endParaRPr sz="2200" b="0" i="0" u="none" strike="noStrike" cap="none">
              <a:solidFill>
                <a:srgbClr val="000000"/>
              </a:solidFill>
              <a:latin typeface="Times New Roman"/>
              <a:ea typeface="Times New Roman"/>
              <a:cs typeface="Times New Roman"/>
              <a:sym typeface="Times New Roman"/>
            </a:endParaRPr>
          </a:p>
        </p:txBody>
      </p:sp>
      <p:sp>
        <p:nvSpPr>
          <p:cNvPr id="160" name="Google Shape;160;p10"/>
          <p:cNvSpPr txBox="1"/>
          <p:nvPr/>
        </p:nvSpPr>
        <p:spPr>
          <a:xfrm>
            <a:off x="0" y="3790065"/>
            <a:ext cx="5370818" cy="313932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Times New Roman"/>
                <a:ea typeface="Times New Roman"/>
                <a:cs typeface="Times New Roman"/>
                <a:sym typeface="Times New Roman"/>
              </a:rPr>
              <a:t>A </a:t>
            </a:r>
            <a:r>
              <a:rPr lang="en-US" sz="2200" b="1" i="0" u="none" strike="noStrike" cap="none">
                <a:solidFill>
                  <a:schemeClr val="accent1"/>
                </a:solidFill>
                <a:latin typeface="Times New Roman"/>
                <a:ea typeface="Times New Roman"/>
                <a:cs typeface="Times New Roman"/>
                <a:sym typeface="Times New Roman"/>
              </a:rPr>
              <a:t>solution</a:t>
            </a:r>
            <a:r>
              <a:rPr lang="en-US" sz="2200" b="0" i="0" u="none" strike="noStrike" cap="none">
                <a:solidFill>
                  <a:srgbClr val="000000"/>
                </a:solidFill>
                <a:latin typeface="Times New Roman"/>
                <a:ea typeface="Times New Roman"/>
                <a:cs typeface="Times New Roman"/>
                <a:sym typeface="Times New Roman"/>
              </a:rPr>
              <a:t> is to configure the RTFReader class with a TextConverter object that converts RTF to another textual representation. </a:t>
            </a:r>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chemeClr val="dk1"/>
                </a:solidFill>
                <a:latin typeface="Times New Roman"/>
                <a:ea typeface="Times New Roman"/>
                <a:cs typeface="Times New Roman"/>
                <a:sym typeface="Times New Roman"/>
              </a:rPr>
              <a:t>The Builder pattern captures all these relationships. </a:t>
            </a:r>
            <a:r>
              <a:rPr lang="en-US" sz="2200" b="1" i="0" u="none" strike="noStrike" cap="none">
                <a:solidFill>
                  <a:schemeClr val="accent6"/>
                </a:solidFill>
                <a:latin typeface="Times New Roman"/>
                <a:ea typeface="Times New Roman"/>
                <a:cs typeface="Times New Roman"/>
                <a:sym typeface="Times New Roman"/>
              </a:rPr>
              <a:t>Each converter class is called a builder </a:t>
            </a:r>
            <a:r>
              <a:rPr lang="en-US" sz="2200" b="0" i="0" u="none" strike="noStrike" cap="none">
                <a:solidFill>
                  <a:schemeClr val="dk1"/>
                </a:solidFill>
                <a:latin typeface="Times New Roman"/>
                <a:ea typeface="Times New Roman"/>
                <a:cs typeface="Times New Roman"/>
                <a:sym typeface="Times New Roman"/>
              </a:rPr>
              <a:t>in the pattern, and the </a:t>
            </a:r>
            <a:r>
              <a:rPr lang="en-US" sz="2200" b="1" i="0" u="none" strike="noStrike" cap="none">
                <a:solidFill>
                  <a:schemeClr val="accent6"/>
                </a:solidFill>
                <a:latin typeface="Times New Roman"/>
                <a:ea typeface="Times New Roman"/>
                <a:cs typeface="Times New Roman"/>
                <a:sym typeface="Times New Roman"/>
              </a:rPr>
              <a:t>reader is called the director.</a:t>
            </a:r>
            <a:endParaRPr sz="2200" b="1" i="0" u="none" strike="noStrike" cap="none">
              <a:solidFill>
                <a:schemeClr val="accent6"/>
              </a:solidFill>
              <a:latin typeface="Times New Roman"/>
              <a:ea typeface="Times New Roman"/>
              <a:cs typeface="Times New Roman"/>
              <a:sym typeface="Times New Roman"/>
            </a:endParaRPr>
          </a:p>
        </p:txBody>
      </p:sp>
      <p:pic>
        <p:nvPicPr>
          <p:cNvPr id="161" name="Google Shape;161;p10"/>
          <p:cNvPicPr preferRelativeResize="0"/>
          <p:nvPr/>
        </p:nvPicPr>
        <p:blipFill rotWithShape="1">
          <a:blip r:embed="rId3">
            <a:alphaModFix/>
          </a:blip>
          <a:srcRect/>
          <a:stretch/>
        </p:blipFill>
        <p:spPr>
          <a:xfrm>
            <a:off x="5544766" y="3854461"/>
            <a:ext cx="6647234" cy="30035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51"/>
          <p:cNvSpPr txBox="1"/>
          <p:nvPr/>
        </p:nvSpPr>
        <p:spPr>
          <a:xfrm>
            <a:off x="173948" y="899886"/>
            <a:ext cx="63809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55A11"/>
                </a:solidFill>
                <a:latin typeface="Calibri"/>
                <a:ea typeface="Calibri"/>
                <a:cs typeface="Calibri"/>
                <a:sym typeface="Calibri"/>
              </a:rPr>
              <a:t>Builder : Class, Object Structural</a:t>
            </a:r>
            <a:endParaRPr sz="1400" b="1" i="0" u="none" strike="noStrike" cap="none">
              <a:solidFill>
                <a:srgbClr val="000000"/>
              </a:solidFill>
              <a:latin typeface="Arial"/>
              <a:ea typeface="Arial"/>
              <a:cs typeface="Arial"/>
              <a:sym typeface="Arial"/>
            </a:endParaRPr>
          </a:p>
        </p:txBody>
      </p:sp>
      <p:sp>
        <p:nvSpPr>
          <p:cNvPr id="167" name="Google Shape;167;p51"/>
          <p:cNvSpPr txBox="1"/>
          <p:nvPr/>
        </p:nvSpPr>
        <p:spPr>
          <a:xfrm>
            <a:off x="173948" y="1454312"/>
            <a:ext cx="102042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Times New Roman"/>
                <a:ea typeface="Times New Roman"/>
                <a:cs typeface="Times New Roman"/>
                <a:sym typeface="Times New Roman"/>
              </a:rPr>
              <a:t>Intent</a:t>
            </a:r>
            <a:endParaRPr sz="1400" b="0" i="0" u="none" strike="noStrike" cap="none">
              <a:solidFill>
                <a:srgbClr val="000000"/>
              </a:solidFill>
              <a:latin typeface="Times New Roman"/>
              <a:ea typeface="Times New Roman"/>
              <a:cs typeface="Times New Roman"/>
              <a:sym typeface="Times New Roman"/>
            </a:endParaRPr>
          </a:p>
        </p:txBody>
      </p:sp>
      <p:sp>
        <p:nvSpPr>
          <p:cNvPr id="168" name="Google Shape;168;p51"/>
          <p:cNvSpPr txBox="1"/>
          <p:nvPr/>
        </p:nvSpPr>
        <p:spPr>
          <a:xfrm>
            <a:off x="173948" y="1947183"/>
            <a:ext cx="7533138" cy="390876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Separate the construction of a complex object from its representation so that the same construction process can create different representations</a:t>
            </a:r>
            <a:endParaRPr/>
          </a:p>
          <a:p>
            <a:pPr marL="0" marR="0" lvl="0" indent="0" algn="l" rtl="0">
              <a:lnSpc>
                <a:spcPct val="100000"/>
              </a:lnSpc>
              <a:spcBef>
                <a:spcPts val="0"/>
              </a:spcBef>
              <a:spcAft>
                <a:spcPts val="0"/>
              </a:spcAft>
              <a:buNone/>
            </a:pPr>
            <a:endParaRPr sz="2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solidFill>
                  <a:srgbClr val="1E4E79"/>
                </a:solidFill>
                <a:latin typeface="Times New Roman"/>
                <a:ea typeface="Times New Roman"/>
                <a:cs typeface="Times New Roman"/>
                <a:sym typeface="Times New Roman"/>
              </a:rPr>
              <a:t>Think of a car factory</a:t>
            </a:r>
            <a:endParaRPr/>
          </a:p>
          <a:p>
            <a:pPr marL="0" marR="0" lvl="1"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Boss tells workers (or robots) to build each part of a car</a:t>
            </a:r>
            <a:endParaRPr/>
          </a:p>
          <a:p>
            <a:pPr marL="0" marR="0" lvl="1"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Workers build each  part and add them to the car being constructed</a:t>
            </a:r>
            <a:br>
              <a:rPr lang="en-US" sz="2400" b="0" i="0" u="none" strike="noStrike" cap="none">
                <a:solidFill>
                  <a:srgbClr val="000000"/>
                </a:solidFill>
                <a:latin typeface="Gill Sans"/>
                <a:ea typeface="Gill Sans"/>
                <a:cs typeface="Gill Sans"/>
                <a:sym typeface="Gill Sans"/>
              </a:rPr>
            </a:br>
            <a:r>
              <a:rPr lang="en-US" sz="2400" b="0" i="0" u="none" strike="noStrike" cap="none">
                <a:solidFill>
                  <a:srgbClr val="000000"/>
                </a:solidFill>
                <a:latin typeface="Gill Sans"/>
                <a:ea typeface="Gill Sans"/>
                <a:cs typeface="Gill Sans"/>
                <a:sym typeface="Gill Sans"/>
              </a:rPr>
              <a:t> </a:t>
            </a:r>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Times New Roman"/>
              <a:ea typeface="Times New Roman"/>
              <a:cs typeface="Times New Roman"/>
              <a:sym typeface="Times New Roman"/>
            </a:endParaRPr>
          </a:p>
        </p:txBody>
      </p:sp>
      <p:pic>
        <p:nvPicPr>
          <p:cNvPr id="169" name="Google Shape;169;p51"/>
          <p:cNvPicPr preferRelativeResize="0"/>
          <p:nvPr/>
        </p:nvPicPr>
        <p:blipFill rotWithShape="1">
          <a:blip r:embed="rId3">
            <a:alphaModFix/>
          </a:blip>
          <a:srcRect/>
          <a:stretch/>
        </p:blipFill>
        <p:spPr>
          <a:xfrm>
            <a:off x="7815720" y="1787346"/>
            <a:ext cx="4113212" cy="3154719"/>
          </a:xfrm>
          <a:prstGeom prst="rect">
            <a:avLst/>
          </a:prstGeom>
          <a:noFill/>
          <a:ln>
            <a:noFill/>
          </a:ln>
        </p:spPr>
      </p:pic>
      <p:pic>
        <p:nvPicPr>
          <p:cNvPr id="170" name="Google Shape;170;p51"/>
          <p:cNvPicPr preferRelativeResize="0"/>
          <p:nvPr/>
        </p:nvPicPr>
        <p:blipFill rotWithShape="1">
          <a:blip r:embed="rId4">
            <a:alphaModFix/>
          </a:blip>
          <a:srcRect/>
          <a:stretch/>
        </p:blipFill>
        <p:spPr>
          <a:xfrm>
            <a:off x="2192368" y="4692580"/>
            <a:ext cx="2659311" cy="174106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3987</Words>
  <Application>Microsoft Office PowerPoint</Application>
  <PresentationFormat>Widescreen</PresentationFormat>
  <Paragraphs>278</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Gill Sans</vt:lpstr>
      <vt:lpstr>Calibri</vt:lpstr>
      <vt:lpstr>Noto Sans Symbols</vt:lpstr>
      <vt:lpstr>Times New Roman</vt:lpstr>
      <vt:lpstr>Open Sans</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Bhargavi Desai</cp:lastModifiedBy>
  <cp:revision>2</cp:revision>
  <dcterms:created xsi:type="dcterms:W3CDTF">2020-06-03T14:19:11Z</dcterms:created>
  <dcterms:modified xsi:type="dcterms:W3CDTF">2023-03-20T17:08:59Z</dcterms:modified>
</cp:coreProperties>
</file>